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9"/>
  </p:notesMasterIdLst>
  <p:handoutMasterIdLst>
    <p:handoutMasterId r:id="rId40"/>
  </p:handoutMasterIdLst>
  <p:sldIdLst>
    <p:sldId id="413" r:id="rId2"/>
    <p:sldId id="414" r:id="rId3"/>
    <p:sldId id="418" r:id="rId4"/>
    <p:sldId id="420" r:id="rId5"/>
    <p:sldId id="419" r:id="rId6"/>
    <p:sldId id="421" r:id="rId7"/>
    <p:sldId id="422" r:id="rId8"/>
    <p:sldId id="439" r:id="rId9"/>
    <p:sldId id="424" r:id="rId10"/>
    <p:sldId id="427" r:id="rId11"/>
    <p:sldId id="428" r:id="rId12"/>
    <p:sldId id="430" r:id="rId13"/>
    <p:sldId id="429" r:id="rId14"/>
    <p:sldId id="432" r:id="rId15"/>
    <p:sldId id="433" r:id="rId16"/>
    <p:sldId id="435" r:id="rId17"/>
    <p:sldId id="436" r:id="rId18"/>
    <p:sldId id="437" r:id="rId19"/>
    <p:sldId id="438" r:id="rId20"/>
    <p:sldId id="440" r:id="rId21"/>
    <p:sldId id="441" r:id="rId22"/>
    <p:sldId id="442" r:id="rId23"/>
    <p:sldId id="443" r:id="rId24"/>
    <p:sldId id="444" r:id="rId25"/>
    <p:sldId id="445" r:id="rId26"/>
    <p:sldId id="448" r:id="rId27"/>
    <p:sldId id="446" r:id="rId28"/>
    <p:sldId id="447" r:id="rId29"/>
    <p:sldId id="449" r:id="rId30"/>
    <p:sldId id="450" r:id="rId31"/>
    <p:sldId id="451" r:id="rId32"/>
    <p:sldId id="452" r:id="rId33"/>
    <p:sldId id="453" r:id="rId34"/>
    <p:sldId id="455" r:id="rId35"/>
    <p:sldId id="456" r:id="rId36"/>
    <p:sldId id="454" r:id="rId37"/>
    <p:sldId id="457" r:id="rId3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indows User" initials="WU" lastIdx="134" clrIdx="0"/>
  <p:cmAuthor id="1" name="admin" initials="a" lastIdx="12" clrIdx="1"/>
  <p:cmAuthor id="2" name="Francois.beguin" initials="F" lastIdx="122" clrIdx="2"/>
  <p:cmAuthor id="3" name="François Béguin" initials="FB" lastIdx="30" clrIdx="3">
    <p:extLst/>
  </p:cmAuthor>
  <p:cmAuthor id="4" name="Emmanuel Pameté Yambou" initials="PYE" lastIdx="3"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9252"/>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60"/>
  </p:normalViewPr>
  <p:slideViewPr>
    <p:cSldViewPr>
      <p:cViewPr varScale="1">
        <p:scale>
          <a:sx n="65" d="100"/>
          <a:sy n="65" d="100"/>
        </p:scale>
        <p:origin x="1332" y="48"/>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522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2DE7F28-D102-4B55-B7FE-A19BA7B78A07}" type="datetimeFigureOut">
              <a:rPr lang="en-GB" smtClean="0"/>
              <a:pPr/>
              <a:t>01/10/2020</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CD1C258-53C1-4DC5-B5F7-5D81FE8FBD06}" type="slidenum">
              <a:rPr lang="en-GB" smtClean="0"/>
              <a:pPr/>
              <a:t>‹#›</a:t>
            </a:fld>
            <a:endParaRPr lang="en-GB"/>
          </a:p>
        </p:txBody>
      </p:sp>
    </p:spTree>
    <p:extLst>
      <p:ext uri="{BB962C8B-B14F-4D97-AF65-F5344CB8AC3E}">
        <p14:creationId xmlns:p14="http://schemas.microsoft.com/office/powerpoint/2010/main" val="20641367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35DC5C-8F6B-4793-8EF0-83668185A6E0}" type="datetimeFigureOut">
              <a:rPr lang="ru-RU" smtClean="0"/>
              <a:pPr/>
              <a:t>01.10.2020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F2EA41-DAE8-4A25-9980-1906F2F8554F}" type="slidenum">
              <a:rPr lang="ru-RU" smtClean="0"/>
              <a:pPr/>
              <a:t>‹#›</a:t>
            </a:fld>
            <a:endParaRPr lang="ru-RU"/>
          </a:p>
        </p:txBody>
      </p:sp>
    </p:spTree>
    <p:extLst>
      <p:ext uri="{BB962C8B-B14F-4D97-AF65-F5344CB8AC3E}">
        <p14:creationId xmlns:p14="http://schemas.microsoft.com/office/powerpoint/2010/main" val="175722047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8"/>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71B9AE5A-0FEE-4A96-8314-3B9B85998C68}" type="datetime1">
              <a:rPr lang="ru-RU" smtClean="0"/>
              <a:pPr/>
              <a:t>01.10.2020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BC8A7F4-4A4C-4460-A1ED-E84328C67051}"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DD42F402-ED5B-4DC4-8CA8-1476631ADE5E}" type="datetime1">
              <a:rPr lang="ru-RU" smtClean="0"/>
              <a:pPr/>
              <a:t>01.10.2020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BC8A7F4-4A4C-4460-A1ED-E84328C67051}"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9"/>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D838CB31-3616-4C1D-BFA3-14F6DD56C590}" type="datetime1">
              <a:rPr lang="ru-RU" smtClean="0"/>
              <a:pPr/>
              <a:t>01.10.2020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BC8A7F4-4A4C-4460-A1ED-E84328C67051}"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F8456A5A-0026-4465-A38A-F234E7FBF9E2}" type="datetime1">
              <a:rPr lang="ru-RU" smtClean="0"/>
              <a:pPr/>
              <a:t>01.10.2020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BC8A7F4-4A4C-4460-A1ED-E84328C67051}"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1"/>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FD431F37-E461-47AF-8145-F176D80F68CF}" type="datetime1">
              <a:rPr lang="ru-RU" smtClean="0"/>
              <a:pPr/>
              <a:t>01.10.2020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BC8A7F4-4A4C-4460-A1ED-E84328C67051}"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A14E06DB-4A4F-4455-8068-BC6AF08C00B7}" type="datetime1">
              <a:rPr lang="ru-RU" smtClean="0"/>
              <a:pPr/>
              <a:t>01.10.2020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BC8A7F4-4A4C-4460-A1ED-E84328C67051}"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9"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B35517A6-C285-4D9B-BF4B-E2EB04531494}" type="datetime1">
              <a:rPr lang="ru-RU" smtClean="0"/>
              <a:pPr/>
              <a:t>01.10.2020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BC8A7F4-4A4C-4460-A1ED-E84328C67051}"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81D51B23-B095-40F9-9F86-9E5B96618C85}" type="datetime1">
              <a:rPr lang="ru-RU" smtClean="0"/>
              <a:pPr/>
              <a:t>01.10.2020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BC8A7F4-4A4C-4460-A1ED-E84328C67051}"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F34B1B2-31EF-432E-9CC7-D0CF7A107B85}" type="datetime1">
              <a:rPr lang="ru-RU" smtClean="0"/>
              <a:pPr/>
              <a:t>01.10.2020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BC8A7F4-4A4C-4460-A1ED-E84328C67051}"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2" y="273049"/>
            <a:ext cx="3008313" cy="1162051"/>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75D6842E-AC5E-45DB-8214-D60EBE2E6404}" type="datetime1">
              <a:rPr lang="ru-RU" smtClean="0"/>
              <a:pPr/>
              <a:t>01.10.2020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BC8A7F4-4A4C-4460-A1ED-E84328C67051}"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1"/>
            <a:ext cx="5486400" cy="566739"/>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9"/>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5CB563C2-6855-48A7-882E-C806659EB228}" type="datetime1">
              <a:rPr lang="ru-RU" smtClean="0"/>
              <a:pPr/>
              <a:t>01.10.2020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BC8A7F4-4A4C-4460-A1ED-E84328C67051}"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4AD37E-0099-4C0E-890D-3344435EBDC0}" type="datetime1">
              <a:rPr lang="ru-RU" smtClean="0"/>
              <a:pPr/>
              <a:t>01.10.2020</a:t>
            </a:fld>
            <a:endParaRPr lang="ru-RU"/>
          </a:p>
        </p:txBody>
      </p:sp>
      <p:sp>
        <p:nvSpPr>
          <p:cNvPr id="5" name="Нижний колонтитул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C8A7F4-4A4C-4460-A1ED-E84328C67051}"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BBC8A7F4-4A4C-4460-A1ED-E84328C67051}" type="slidenum">
              <a:rPr lang="ru-RU" smtClean="0"/>
              <a:pPr/>
              <a:t>1</a:t>
            </a:fld>
            <a:endParaRPr lang="ru-RU"/>
          </a:p>
        </p:txBody>
      </p:sp>
      <p:sp>
        <p:nvSpPr>
          <p:cNvPr id="5" name="Rectangle 8"/>
          <p:cNvSpPr>
            <a:spLocks noChangeArrowheads="1"/>
          </p:cNvSpPr>
          <p:nvPr/>
        </p:nvSpPr>
        <p:spPr bwMode="auto">
          <a:xfrm>
            <a:off x="152400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6" name="Rectangle 12"/>
          <p:cNvSpPr>
            <a:spLocks noChangeArrowheads="1"/>
          </p:cNvSpPr>
          <p:nvPr/>
        </p:nvSpPr>
        <p:spPr bwMode="auto">
          <a:xfrm>
            <a:off x="1404619" y="1391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4" name="Rectangle 6"/>
          <p:cNvSpPr>
            <a:spLocks noChangeArrowheads="1"/>
          </p:cNvSpPr>
          <p:nvPr/>
        </p:nvSpPr>
        <p:spPr bwMode="auto">
          <a:xfrm>
            <a:off x="971600" y="1988840"/>
            <a:ext cx="7252929" cy="2520280"/>
          </a:xfrm>
          <a:prstGeom prst="rect">
            <a:avLst/>
          </a:prstGeom>
          <a:noFill/>
          <a:ln w="38100">
            <a:solidFill>
              <a:srgbClr val="C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ru-RU" sz="3600" b="1" dirty="0" smtClean="0">
                <a:solidFill>
                  <a:srgbClr val="002060"/>
                </a:solidFill>
                <a:latin typeface="Comic Sans MS" pitchFamily="66" charset="0"/>
                <a:cs typeface="Times New Roman" pitchFamily="18" charset="0"/>
              </a:rPr>
              <a:t>Законодательство </a:t>
            </a:r>
            <a:r>
              <a:rPr lang="ru-RU" sz="3600" b="1" dirty="0">
                <a:solidFill>
                  <a:srgbClr val="002060"/>
                </a:solidFill>
                <a:latin typeface="Comic Sans MS" pitchFamily="66" charset="0"/>
                <a:cs typeface="Times New Roman" pitchFamily="18" charset="0"/>
              </a:rPr>
              <a:t>в области возобновляемых источников энергии в Казахстане</a:t>
            </a:r>
            <a:endParaRPr lang="ru-RU" sz="3600" b="1" dirty="0">
              <a:solidFill>
                <a:srgbClr val="002060"/>
              </a:solidFill>
              <a:latin typeface="Comic Sans MS" pitchFamily="66" charset="0"/>
              <a:cs typeface="Times New Roman" pitchFamily="18" charset="0"/>
            </a:endParaRPr>
          </a:p>
        </p:txBody>
      </p:sp>
    </p:spTree>
    <p:extLst>
      <p:ext uri="{BB962C8B-B14F-4D97-AF65-F5344CB8AC3E}">
        <p14:creationId xmlns:p14="http://schemas.microsoft.com/office/powerpoint/2010/main" val="6265640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864" y="-71455"/>
            <a:ext cx="9227368" cy="1143000"/>
          </a:xfrm>
        </p:spPr>
        <p:txBody>
          <a:bodyPr>
            <a:normAutofit/>
          </a:bodyPr>
          <a:lstStyle/>
          <a:p>
            <a:pPr>
              <a:spcAft>
                <a:spcPts val="1800"/>
              </a:spcAft>
            </a:pPr>
            <a:r>
              <a:rPr lang="ru-RU" sz="2800" b="1" dirty="0" smtClean="0">
                <a:solidFill>
                  <a:srgbClr val="002060"/>
                </a:solidFill>
                <a:latin typeface="Comic Sans MS" pitchFamily="66" charset="0"/>
                <a:cs typeface="Times New Roman" pitchFamily="18" charset="0"/>
              </a:rPr>
              <a:t>«</a:t>
            </a:r>
            <a:r>
              <a:rPr lang="ru-RU" sz="2800" b="1" dirty="0">
                <a:solidFill>
                  <a:srgbClr val="002060"/>
                </a:solidFill>
                <a:latin typeface="Comic Sans MS" pitchFamily="66" charset="0"/>
                <a:cs typeface="Times New Roman" pitchFamily="18" charset="0"/>
              </a:rPr>
              <a:t>Зеленая экономика» </a:t>
            </a:r>
            <a:endParaRPr lang="ru-RU" sz="2800" b="1" dirty="0">
              <a:solidFill>
                <a:srgbClr val="002060"/>
              </a:solidFill>
              <a:latin typeface="Comic Sans MS" pitchFamily="66" charset="0"/>
              <a:cs typeface="Times New Roman" pitchFamily="18" charset="0"/>
            </a:endParaRPr>
          </a:p>
        </p:txBody>
      </p:sp>
      <p:sp>
        <p:nvSpPr>
          <p:cNvPr id="4" name="Номер слайда 3"/>
          <p:cNvSpPr>
            <a:spLocks noGrp="1"/>
          </p:cNvSpPr>
          <p:nvPr>
            <p:ph type="sldNum" sz="quarter" idx="12"/>
          </p:nvPr>
        </p:nvSpPr>
        <p:spPr/>
        <p:txBody>
          <a:bodyPr/>
          <a:lstStyle/>
          <a:p>
            <a:fld id="{BBC8A7F4-4A4C-4460-A1ED-E84328C67051}" type="slidenum">
              <a:rPr lang="ru-RU" smtClean="0"/>
              <a:pPr/>
              <a:t>10</a:t>
            </a:fld>
            <a:endParaRPr lang="ru-RU" dirty="0"/>
          </a:p>
        </p:txBody>
      </p:sp>
      <p:sp>
        <p:nvSpPr>
          <p:cNvPr id="8" name="object 7"/>
          <p:cNvSpPr/>
          <p:nvPr/>
        </p:nvSpPr>
        <p:spPr>
          <a:xfrm>
            <a:off x="566133" y="857232"/>
            <a:ext cx="8077834" cy="0"/>
          </a:xfrm>
          <a:custGeom>
            <a:avLst/>
            <a:gdLst/>
            <a:ahLst/>
            <a:cxnLst/>
            <a:rect l="l" t="t" r="r" b="b"/>
            <a:pathLst>
              <a:path w="8077834">
                <a:moveTo>
                  <a:pt x="0" y="0"/>
                </a:moveTo>
                <a:lnTo>
                  <a:pt x="8077263" y="0"/>
                </a:lnTo>
              </a:path>
            </a:pathLst>
          </a:custGeom>
          <a:ln w="41275">
            <a:solidFill>
              <a:srgbClr val="000080"/>
            </a:solidFill>
          </a:ln>
        </p:spPr>
        <p:txBody>
          <a:bodyPr wrap="square" lIns="0" tIns="0" rIns="0" bIns="0" rtlCol="0"/>
          <a:lstStyle/>
          <a:p>
            <a:endParaRPr/>
          </a:p>
        </p:txBody>
      </p:sp>
      <p:sp>
        <p:nvSpPr>
          <p:cNvPr id="11" name="TextBox 10"/>
          <p:cNvSpPr txBox="1"/>
          <p:nvPr/>
        </p:nvSpPr>
        <p:spPr>
          <a:xfrm>
            <a:off x="350109" y="1079816"/>
            <a:ext cx="8398355" cy="6832640"/>
          </a:xfrm>
          <a:prstGeom prst="rect">
            <a:avLst/>
          </a:prstGeom>
          <a:noFill/>
        </p:spPr>
        <p:txBody>
          <a:bodyPr wrap="square" rtlCol="0">
            <a:spAutoFit/>
          </a:bodyPr>
          <a:lstStyle/>
          <a:p>
            <a:pPr algn="just">
              <a:spcAft>
                <a:spcPts val="1800"/>
              </a:spcAft>
            </a:pPr>
            <a:r>
              <a:rPr lang="ru-RU" sz="2400" dirty="0">
                <a:solidFill>
                  <a:srgbClr val="002060"/>
                </a:solidFill>
                <a:latin typeface="Comic Sans MS" pitchFamily="66" charset="0"/>
                <a:cs typeface="Times New Roman" pitchFamily="18" charset="0"/>
              </a:rPr>
              <a:t>Программа по форсированному индустриально-инновационного развития в Республике Казахстан на 2010-2014 годы предусматривает, что к 2015 году доля ВИЭ в общем </a:t>
            </a:r>
            <a:r>
              <a:rPr lang="ru-RU" sz="2400" dirty="0" err="1">
                <a:solidFill>
                  <a:srgbClr val="002060"/>
                </a:solidFill>
                <a:latin typeface="Comic Sans MS" pitchFamily="66" charset="0"/>
                <a:cs typeface="Times New Roman" pitchFamily="18" charset="0"/>
              </a:rPr>
              <a:t>энергопроизводстве</a:t>
            </a:r>
            <a:r>
              <a:rPr lang="ru-RU" sz="2400" dirty="0">
                <a:solidFill>
                  <a:srgbClr val="002060"/>
                </a:solidFill>
                <a:latin typeface="Comic Sans MS" pitchFamily="66" charset="0"/>
                <a:cs typeface="Times New Roman" pitchFamily="18" charset="0"/>
              </a:rPr>
              <a:t> должна превышать 1%. Концепция перехода Республики Казахстан к «зеленой экономике» («Концепция»), устанавливающая цели, задачи, основные принципы и общие подходы к переходу к «зеленой экономике», предусматривает, что развитие инжиниринга альтернативной энергетики в Казахстане должно происходить путем строительства ветряных и солнечных электростанций, чтобы доля таких электростанций в общем объеме производства электроэнергии достигла 3% в 2020 году и 10% в 2030 году.</a:t>
            </a:r>
          </a:p>
          <a:p>
            <a:pPr algn="just">
              <a:spcAft>
                <a:spcPts val="1800"/>
              </a:spcAft>
            </a:pPr>
            <a:endParaRPr lang="ru-RU" sz="2400" dirty="0">
              <a:solidFill>
                <a:srgbClr val="002060"/>
              </a:solidFill>
              <a:latin typeface="Comic Sans MS" pitchFamily="66" charset="0"/>
              <a:cs typeface="Times New Roman" pitchFamily="18" charset="0"/>
            </a:endParaRPr>
          </a:p>
          <a:p>
            <a:pPr algn="just">
              <a:spcAft>
                <a:spcPts val="1800"/>
              </a:spcAft>
            </a:pPr>
            <a:endParaRPr lang="ru-RU" sz="2400" dirty="0">
              <a:solidFill>
                <a:srgbClr val="002060"/>
              </a:solidFill>
              <a:latin typeface="Comic Sans MS" pitchFamily="66" charset="0"/>
              <a:cs typeface="Times New Roman" pitchFamily="18" charset="0"/>
            </a:endParaRPr>
          </a:p>
        </p:txBody>
      </p:sp>
    </p:spTree>
    <p:extLst>
      <p:ext uri="{BB962C8B-B14F-4D97-AF65-F5344CB8AC3E}">
        <p14:creationId xmlns:p14="http://schemas.microsoft.com/office/powerpoint/2010/main" val="16593761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864" y="-99392"/>
            <a:ext cx="9227368" cy="1143000"/>
          </a:xfrm>
        </p:spPr>
        <p:txBody>
          <a:bodyPr>
            <a:normAutofit/>
          </a:bodyPr>
          <a:lstStyle/>
          <a:p>
            <a:pPr>
              <a:spcAft>
                <a:spcPts val="1800"/>
              </a:spcAft>
            </a:pPr>
            <a:r>
              <a:rPr lang="ru-RU" sz="2800" b="1" dirty="0" smtClean="0">
                <a:solidFill>
                  <a:srgbClr val="002060"/>
                </a:solidFill>
                <a:latin typeface="Comic Sans MS" pitchFamily="66" charset="0"/>
                <a:cs typeface="Times New Roman" pitchFamily="18" charset="0"/>
              </a:rPr>
              <a:t>Инвестиции в ВИЭ</a:t>
            </a:r>
            <a:endParaRPr lang="ru-RU" sz="2800" b="1" dirty="0">
              <a:solidFill>
                <a:srgbClr val="002060"/>
              </a:solidFill>
              <a:latin typeface="Comic Sans MS" pitchFamily="66" charset="0"/>
              <a:cs typeface="Times New Roman" pitchFamily="18" charset="0"/>
            </a:endParaRPr>
          </a:p>
        </p:txBody>
      </p:sp>
      <p:sp>
        <p:nvSpPr>
          <p:cNvPr id="4" name="Номер слайда 3"/>
          <p:cNvSpPr>
            <a:spLocks noGrp="1"/>
          </p:cNvSpPr>
          <p:nvPr>
            <p:ph type="sldNum" sz="quarter" idx="12"/>
          </p:nvPr>
        </p:nvSpPr>
        <p:spPr/>
        <p:txBody>
          <a:bodyPr/>
          <a:lstStyle/>
          <a:p>
            <a:fld id="{BBC8A7F4-4A4C-4460-A1ED-E84328C67051}" type="slidenum">
              <a:rPr lang="ru-RU" smtClean="0"/>
              <a:pPr/>
              <a:t>11</a:t>
            </a:fld>
            <a:endParaRPr lang="ru-RU" dirty="0"/>
          </a:p>
        </p:txBody>
      </p:sp>
      <p:sp>
        <p:nvSpPr>
          <p:cNvPr id="8" name="object 7"/>
          <p:cNvSpPr/>
          <p:nvPr/>
        </p:nvSpPr>
        <p:spPr>
          <a:xfrm>
            <a:off x="566133" y="836712"/>
            <a:ext cx="8077834" cy="0"/>
          </a:xfrm>
          <a:custGeom>
            <a:avLst/>
            <a:gdLst/>
            <a:ahLst/>
            <a:cxnLst/>
            <a:rect l="l" t="t" r="r" b="b"/>
            <a:pathLst>
              <a:path w="8077834">
                <a:moveTo>
                  <a:pt x="0" y="0"/>
                </a:moveTo>
                <a:lnTo>
                  <a:pt x="8077263" y="0"/>
                </a:lnTo>
              </a:path>
            </a:pathLst>
          </a:custGeom>
          <a:ln w="41275">
            <a:solidFill>
              <a:srgbClr val="000080"/>
            </a:solidFill>
          </a:ln>
        </p:spPr>
        <p:txBody>
          <a:bodyPr wrap="square" lIns="0" tIns="0" rIns="0" bIns="0" rtlCol="0"/>
          <a:lstStyle/>
          <a:p>
            <a:endParaRPr/>
          </a:p>
        </p:txBody>
      </p:sp>
      <p:sp>
        <p:nvSpPr>
          <p:cNvPr id="11" name="TextBox 10"/>
          <p:cNvSpPr txBox="1"/>
          <p:nvPr/>
        </p:nvSpPr>
        <p:spPr>
          <a:xfrm>
            <a:off x="405872" y="995244"/>
            <a:ext cx="8398355" cy="1569660"/>
          </a:xfrm>
          <a:prstGeom prst="rect">
            <a:avLst/>
          </a:prstGeom>
          <a:noFill/>
        </p:spPr>
        <p:txBody>
          <a:bodyPr wrap="square" rtlCol="0">
            <a:spAutoFit/>
          </a:bodyPr>
          <a:lstStyle/>
          <a:p>
            <a:pPr algn="just">
              <a:spcAft>
                <a:spcPts val="1800"/>
              </a:spcAft>
            </a:pPr>
            <a:r>
              <a:rPr lang="ru-RU" sz="2400" dirty="0">
                <a:solidFill>
                  <a:srgbClr val="002060"/>
                </a:solidFill>
                <a:latin typeface="Comic Sans MS" pitchFamily="66" charset="0"/>
                <a:cs typeface="Times New Roman" pitchFamily="18" charset="0"/>
              </a:rPr>
              <a:t>Для осуществления вышеназванных крупных проектов и достижения поставленных целей государство предпринимает активные шаги для того, чтобы ВИЭ стали более привлекательными для инвесторов.</a:t>
            </a:r>
            <a:endParaRPr lang="ru-RU" sz="2400" dirty="0">
              <a:solidFill>
                <a:srgbClr val="002060"/>
              </a:solidFill>
              <a:latin typeface="Comic Sans MS" pitchFamily="66" charset="0"/>
              <a:cs typeface="Times New Roman" pitchFamily="18" charset="0"/>
            </a:endParaRPr>
          </a:p>
        </p:txBody>
      </p:sp>
    </p:spTree>
    <p:extLst>
      <p:ext uri="{BB962C8B-B14F-4D97-AF65-F5344CB8AC3E}">
        <p14:creationId xmlns:p14="http://schemas.microsoft.com/office/powerpoint/2010/main" val="34209390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864" y="-90264"/>
            <a:ext cx="9227368" cy="1143000"/>
          </a:xfrm>
        </p:spPr>
        <p:txBody>
          <a:bodyPr>
            <a:normAutofit/>
          </a:bodyPr>
          <a:lstStyle/>
          <a:p>
            <a:pPr>
              <a:spcAft>
                <a:spcPts val="1800"/>
              </a:spcAft>
            </a:pPr>
            <a:r>
              <a:rPr lang="ru-RU" sz="2800" b="1" dirty="0" smtClean="0">
                <a:solidFill>
                  <a:srgbClr val="002060"/>
                </a:solidFill>
                <a:latin typeface="Comic Sans MS" pitchFamily="66" charset="0"/>
                <a:cs typeface="Times New Roman" pitchFamily="18" charset="0"/>
              </a:rPr>
              <a:t>И</a:t>
            </a:r>
            <a:r>
              <a:rPr lang="ru-RU" sz="2800" b="1" dirty="0" smtClean="0">
                <a:solidFill>
                  <a:srgbClr val="002060"/>
                </a:solidFill>
                <a:latin typeface="Comic Sans MS" pitchFamily="66" charset="0"/>
                <a:cs typeface="Times New Roman" pitchFamily="18" charset="0"/>
              </a:rPr>
              <a:t>сточники </a:t>
            </a:r>
            <a:r>
              <a:rPr lang="ru-RU" sz="2800" b="1" dirty="0">
                <a:solidFill>
                  <a:srgbClr val="002060"/>
                </a:solidFill>
                <a:latin typeface="Comic Sans MS" pitchFamily="66" charset="0"/>
                <a:cs typeface="Times New Roman" pitchFamily="18" charset="0"/>
              </a:rPr>
              <a:t>энергоресурсов</a:t>
            </a:r>
            <a:endParaRPr lang="ru-RU" sz="2800" b="1" dirty="0">
              <a:solidFill>
                <a:srgbClr val="002060"/>
              </a:solidFill>
              <a:latin typeface="Comic Sans MS" pitchFamily="66" charset="0"/>
              <a:cs typeface="Times New Roman" pitchFamily="18" charset="0"/>
            </a:endParaRPr>
          </a:p>
        </p:txBody>
      </p:sp>
      <p:sp>
        <p:nvSpPr>
          <p:cNvPr id="4" name="Номер слайда 3"/>
          <p:cNvSpPr>
            <a:spLocks noGrp="1"/>
          </p:cNvSpPr>
          <p:nvPr>
            <p:ph type="sldNum" sz="quarter" idx="12"/>
          </p:nvPr>
        </p:nvSpPr>
        <p:spPr/>
        <p:txBody>
          <a:bodyPr/>
          <a:lstStyle/>
          <a:p>
            <a:fld id="{BBC8A7F4-4A4C-4460-A1ED-E84328C67051}" type="slidenum">
              <a:rPr lang="ru-RU" smtClean="0"/>
              <a:pPr/>
              <a:t>12</a:t>
            </a:fld>
            <a:endParaRPr lang="ru-RU" dirty="0"/>
          </a:p>
        </p:txBody>
      </p:sp>
      <p:sp>
        <p:nvSpPr>
          <p:cNvPr id="8" name="object 7"/>
          <p:cNvSpPr/>
          <p:nvPr/>
        </p:nvSpPr>
        <p:spPr>
          <a:xfrm>
            <a:off x="566133" y="836712"/>
            <a:ext cx="8077834" cy="0"/>
          </a:xfrm>
          <a:custGeom>
            <a:avLst/>
            <a:gdLst/>
            <a:ahLst/>
            <a:cxnLst/>
            <a:rect l="l" t="t" r="r" b="b"/>
            <a:pathLst>
              <a:path w="8077834">
                <a:moveTo>
                  <a:pt x="0" y="0"/>
                </a:moveTo>
                <a:lnTo>
                  <a:pt x="8077263" y="0"/>
                </a:lnTo>
              </a:path>
            </a:pathLst>
          </a:custGeom>
          <a:ln w="41275">
            <a:solidFill>
              <a:srgbClr val="000080"/>
            </a:solidFill>
          </a:ln>
        </p:spPr>
        <p:txBody>
          <a:bodyPr wrap="square" lIns="0" tIns="0" rIns="0" bIns="0" rtlCol="0"/>
          <a:lstStyle/>
          <a:p>
            <a:endParaRPr/>
          </a:p>
        </p:txBody>
      </p:sp>
      <p:sp>
        <p:nvSpPr>
          <p:cNvPr id="11" name="TextBox 10"/>
          <p:cNvSpPr txBox="1"/>
          <p:nvPr/>
        </p:nvSpPr>
        <p:spPr>
          <a:xfrm>
            <a:off x="405872" y="1066959"/>
            <a:ext cx="8398355" cy="3370153"/>
          </a:xfrm>
          <a:prstGeom prst="rect">
            <a:avLst/>
          </a:prstGeom>
          <a:noFill/>
        </p:spPr>
        <p:txBody>
          <a:bodyPr wrap="square" rtlCol="0">
            <a:spAutoFit/>
          </a:bodyPr>
          <a:lstStyle/>
          <a:p>
            <a:pPr algn="just">
              <a:spcAft>
                <a:spcPts val="1800"/>
              </a:spcAft>
            </a:pPr>
            <a:r>
              <a:rPr lang="ru-RU" sz="2400" dirty="0" smtClean="0">
                <a:solidFill>
                  <a:srgbClr val="002060"/>
                </a:solidFill>
                <a:latin typeface="Comic Sans MS" pitchFamily="66" charset="0"/>
                <a:cs typeface="Times New Roman" pitchFamily="18" charset="0"/>
              </a:rPr>
              <a:t>Антропогенные </a:t>
            </a:r>
            <a:r>
              <a:rPr lang="ru-RU" sz="2400" dirty="0">
                <a:solidFill>
                  <a:srgbClr val="002060"/>
                </a:solidFill>
                <a:latin typeface="Comic Sans MS" pitchFamily="66" charset="0"/>
                <a:cs typeface="Times New Roman" pitchFamily="18" charset="0"/>
              </a:rPr>
              <a:t>источники основных первичных энергоресурсов:</a:t>
            </a:r>
          </a:p>
          <a:p>
            <a:pPr algn="just">
              <a:spcAft>
                <a:spcPts val="1800"/>
              </a:spcAft>
            </a:pPr>
            <a:r>
              <a:rPr lang="ru-RU" sz="2400" dirty="0">
                <a:solidFill>
                  <a:srgbClr val="002060"/>
                </a:solidFill>
                <a:latin typeface="Comic Sans MS" pitchFamily="66" charset="0"/>
                <a:cs typeface="Times New Roman" pitchFamily="18" charset="0"/>
              </a:rPr>
              <a:t>- биомасса;</a:t>
            </a:r>
          </a:p>
          <a:p>
            <a:pPr algn="just">
              <a:spcAft>
                <a:spcPts val="1800"/>
              </a:spcAft>
            </a:pPr>
            <a:r>
              <a:rPr lang="ru-RU" sz="2400" dirty="0">
                <a:solidFill>
                  <a:srgbClr val="002060"/>
                </a:solidFill>
                <a:latin typeface="Comic Sans MS" pitchFamily="66" charset="0"/>
                <a:cs typeface="Times New Roman" pitchFamily="18" charset="0"/>
              </a:rPr>
              <a:t>- биогаз; и</a:t>
            </a:r>
          </a:p>
          <a:p>
            <a:pPr algn="just">
              <a:spcAft>
                <a:spcPts val="1800"/>
              </a:spcAft>
            </a:pPr>
            <a:r>
              <a:rPr lang="ru-RU" sz="2400" dirty="0">
                <a:solidFill>
                  <a:srgbClr val="002060"/>
                </a:solidFill>
                <a:latin typeface="Comic Sans MS" pitchFamily="66" charset="0"/>
                <a:cs typeface="Times New Roman" pitchFamily="18" charset="0"/>
              </a:rPr>
              <a:t>- иное топливо из органических отходов, используемые для производства электрической и/или тепловой энергии.</a:t>
            </a:r>
            <a:endParaRPr lang="ru-RU" sz="2400" dirty="0">
              <a:solidFill>
                <a:srgbClr val="002060"/>
              </a:solidFill>
              <a:latin typeface="Comic Sans MS" pitchFamily="66" charset="0"/>
              <a:cs typeface="Times New Roman" pitchFamily="18" charset="0"/>
            </a:endParaRPr>
          </a:p>
        </p:txBody>
      </p:sp>
    </p:spTree>
    <p:extLst>
      <p:ext uri="{BB962C8B-B14F-4D97-AF65-F5344CB8AC3E}">
        <p14:creationId xmlns:p14="http://schemas.microsoft.com/office/powerpoint/2010/main" val="23560031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864" y="-71455"/>
            <a:ext cx="9227368" cy="1143000"/>
          </a:xfrm>
        </p:spPr>
        <p:txBody>
          <a:bodyPr>
            <a:normAutofit/>
          </a:bodyPr>
          <a:lstStyle/>
          <a:p>
            <a:pPr>
              <a:spcAft>
                <a:spcPts val="1800"/>
              </a:spcAft>
            </a:pPr>
            <a:r>
              <a:rPr lang="ru-RU" sz="2800" b="1" dirty="0">
                <a:solidFill>
                  <a:srgbClr val="002060"/>
                </a:solidFill>
                <a:latin typeface="Comic Sans MS" pitchFamily="66" charset="0"/>
                <a:cs typeface="Times New Roman" pitchFamily="18" charset="0"/>
              </a:rPr>
              <a:t>Источники энергоресурсов</a:t>
            </a:r>
            <a:endParaRPr lang="ru-RU" sz="2800" b="1" dirty="0">
              <a:solidFill>
                <a:srgbClr val="002060"/>
              </a:solidFill>
              <a:latin typeface="Comic Sans MS" pitchFamily="66" charset="0"/>
              <a:cs typeface="Times New Roman" pitchFamily="18" charset="0"/>
            </a:endParaRPr>
          </a:p>
        </p:txBody>
      </p:sp>
      <p:sp>
        <p:nvSpPr>
          <p:cNvPr id="4" name="Номер слайда 3"/>
          <p:cNvSpPr>
            <a:spLocks noGrp="1"/>
          </p:cNvSpPr>
          <p:nvPr>
            <p:ph type="sldNum" sz="quarter" idx="12"/>
          </p:nvPr>
        </p:nvSpPr>
        <p:spPr/>
        <p:txBody>
          <a:bodyPr/>
          <a:lstStyle/>
          <a:p>
            <a:fld id="{BBC8A7F4-4A4C-4460-A1ED-E84328C67051}" type="slidenum">
              <a:rPr lang="ru-RU" smtClean="0"/>
              <a:pPr/>
              <a:t>13</a:t>
            </a:fld>
            <a:endParaRPr lang="ru-RU" dirty="0"/>
          </a:p>
        </p:txBody>
      </p:sp>
      <p:sp>
        <p:nvSpPr>
          <p:cNvPr id="8" name="object 7"/>
          <p:cNvSpPr/>
          <p:nvPr/>
        </p:nvSpPr>
        <p:spPr>
          <a:xfrm>
            <a:off x="566133" y="857232"/>
            <a:ext cx="8077834" cy="0"/>
          </a:xfrm>
          <a:custGeom>
            <a:avLst/>
            <a:gdLst/>
            <a:ahLst/>
            <a:cxnLst/>
            <a:rect l="l" t="t" r="r" b="b"/>
            <a:pathLst>
              <a:path w="8077834">
                <a:moveTo>
                  <a:pt x="0" y="0"/>
                </a:moveTo>
                <a:lnTo>
                  <a:pt x="8077263" y="0"/>
                </a:lnTo>
              </a:path>
            </a:pathLst>
          </a:custGeom>
          <a:ln w="41275">
            <a:solidFill>
              <a:srgbClr val="000080"/>
            </a:solidFill>
          </a:ln>
        </p:spPr>
        <p:txBody>
          <a:bodyPr wrap="square" lIns="0" tIns="0" rIns="0" bIns="0" rtlCol="0"/>
          <a:lstStyle/>
          <a:p>
            <a:endParaRPr/>
          </a:p>
        </p:txBody>
      </p:sp>
      <p:sp>
        <p:nvSpPr>
          <p:cNvPr id="11" name="TextBox 10"/>
          <p:cNvSpPr txBox="1"/>
          <p:nvPr/>
        </p:nvSpPr>
        <p:spPr>
          <a:xfrm>
            <a:off x="405872" y="1079816"/>
            <a:ext cx="8738128" cy="5170646"/>
          </a:xfrm>
          <a:prstGeom prst="rect">
            <a:avLst/>
          </a:prstGeom>
          <a:noFill/>
        </p:spPr>
        <p:txBody>
          <a:bodyPr wrap="square" rtlCol="0">
            <a:spAutoFit/>
          </a:bodyPr>
          <a:lstStyle/>
          <a:p>
            <a:pPr algn="just">
              <a:spcAft>
                <a:spcPts val="1800"/>
              </a:spcAft>
            </a:pPr>
            <a:r>
              <a:rPr lang="ru-RU" sz="2400" dirty="0" smtClean="0">
                <a:solidFill>
                  <a:srgbClr val="002060"/>
                </a:solidFill>
                <a:latin typeface="Comic Sans MS" pitchFamily="66" charset="0"/>
                <a:cs typeface="Times New Roman" pitchFamily="18" charset="0"/>
              </a:rPr>
              <a:t>По </a:t>
            </a:r>
            <a:r>
              <a:rPr lang="ru-RU" sz="2400" dirty="0">
                <a:solidFill>
                  <a:srgbClr val="002060"/>
                </a:solidFill>
                <a:latin typeface="Comic Sans MS" pitchFamily="66" charset="0"/>
                <a:cs typeface="Times New Roman" pitchFamily="18" charset="0"/>
              </a:rPr>
              <a:t>законодательству Казахстана ВИЭ означает:</a:t>
            </a:r>
          </a:p>
          <a:p>
            <a:pPr algn="just">
              <a:spcAft>
                <a:spcPts val="1800"/>
              </a:spcAft>
            </a:pPr>
            <a:r>
              <a:rPr lang="ru-RU" sz="2400" dirty="0" smtClean="0">
                <a:solidFill>
                  <a:srgbClr val="002060"/>
                </a:solidFill>
                <a:latin typeface="Comic Sans MS" pitchFamily="66" charset="0"/>
                <a:cs typeface="Times New Roman" pitchFamily="18" charset="0"/>
              </a:rPr>
              <a:t>· </a:t>
            </a:r>
            <a:r>
              <a:rPr lang="ru-RU" sz="2400" dirty="0">
                <a:solidFill>
                  <a:srgbClr val="002060"/>
                </a:solidFill>
                <a:latin typeface="Comic Sans MS" pitchFamily="66" charset="0"/>
                <a:cs typeface="Times New Roman" pitchFamily="18" charset="0"/>
              </a:rPr>
              <a:t>источники энергии, которые непрерывно возобновляются за счет естественных природных процессов, включая:</a:t>
            </a:r>
          </a:p>
          <a:p>
            <a:pPr algn="just">
              <a:spcAft>
                <a:spcPts val="1800"/>
              </a:spcAft>
            </a:pPr>
            <a:r>
              <a:rPr lang="ru-RU" sz="2400" dirty="0" smtClean="0">
                <a:solidFill>
                  <a:srgbClr val="002060"/>
                </a:solidFill>
                <a:latin typeface="Comic Sans MS" pitchFamily="66" charset="0"/>
                <a:cs typeface="Times New Roman" pitchFamily="18" charset="0"/>
              </a:rPr>
              <a:t>- </a:t>
            </a:r>
            <a:r>
              <a:rPr lang="ru-RU" sz="2400" dirty="0">
                <a:solidFill>
                  <a:srgbClr val="002060"/>
                </a:solidFill>
                <a:latin typeface="Comic Sans MS" pitchFamily="66" charset="0"/>
                <a:cs typeface="Times New Roman" pitchFamily="18" charset="0"/>
              </a:rPr>
              <a:t>энергию солнечного излучения;</a:t>
            </a:r>
          </a:p>
          <a:p>
            <a:pPr algn="just">
              <a:spcAft>
                <a:spcPts val="1800"/>
              </a:spcAft>
            </a:pPr>
            <a:r>
              <a:rPr lang="ru-RU" sz="2400" dirty="0" smtClean="0">
                <a:solidFill>
                  <a:srgbClr val="002060"/>
                </a:solidFill>
                <a:latin typeface="Comic Sans MS" pitchFamily="66" charset="0"/>
                <a:cs typeface="Times New Roman" pitchFamily="18" charset="0"/>
              </a:rPr>
              <a:t>- </a:t>
            </a:r>
            <a:r>
              <a:rPr lang="ru-RU" sz="2400" dirty="0">
                <a:solidFill>
                  <a:srgbClr val="002060"/>
                </a:solidFill>
                <a:latin typeface="Comic Sans MS" pitchFamily="66" charset="0"/>
                <a:cs typeface="Times New Roman" pitchFamily="18" charset="0"/>
              </a:rPr>
              <a:t>энергию ветра;</a:t>
            </a:r>
          </a:p>
          <a:p>
            <a:pPr algn="just">
              <a:spcAft>
                <a:spcPts val="1800"/>
              </a:spcAft>
            </a:pPr>
            <a:r>
              <a:rPr lang="ru-RU" sz="2400" dirty="0" smtClean="0">
                <a:solidFill>
                  <a:srgbClr val="002060"/>
                </a:solidFill>
                <a:latin typeface="Comic Sans MS" pitchFamily="66" charset="0"/>
                <a:cs typeface="Times New Roman" pitchFamily="18" charset="0"/>
              </a:rPr>
              <a:t>- </a:t>
            </a:r>
            <a:r>
              <a:rPr lang="ru-RU" sz="2400" dirty="0">
                <a:solidFill>
                  <a:srgbClr val="002060"/>
                </a:solidFill>
                <a:latin typeface="Comic Sans MS" pitchFamily="66" charset="0"/>
                <a:cs typeface="Times New Roman" pitchFamily="18" charset="0"/>
              </a:rPr>
              <a:t>гидродинамическую энергию воды;</a:t>
            </a:r>
          </a:p>
          <a:p>
            <a:pPr algn="just">
              <a:spcAft>
                <a:spcPts val="1800"/>
              </a:spcAft>
            </a:pPr>
            <a:r>
              <a:rPr lang="ru-RU" sz="2400" dirty="0" smtClean="0">
                <a:solidFill>
                  <a:srgbClr val="002060"/>
                </a:solidFill>
                <a:latin typeface="Comic Sans MS" pitchFamily="66" charset="0"/>
                <a:cs typeface="Times New Roman" pitchFamily="18" charset="0"/>
              </a:rPr>
              <a:t>- </a:t>
            </a:r>
            <a:r>
              <a:rPr lang="ru-RU" sz="2400" dirty="0">
                <a:solidFill>
                  <a:srgbClr val="002060"/>
                </a:solidFill>
                <a:latin typeface="Comic Sans MS" pitchFamily="66" charset="0"/>
                <a:cs typeface="Times New Roman" pitchFamily="18" charset="0"/>
              </a:rPr>
              <a:t>геотермальную энергию (тепло грунта, подземных вод, рек, водоемов); и</a:t>
            </a:r>
          </a:p>
          <a:p>
            <a:pPr algn="just">
              <a:spcAft>
                <a:spcPts val="1800"/>
              </a:spcAft>
            </a:pPr>
            <a:r>
              <a:rPr lang="ru-RU" sz="2400" dirty="0" smtClean="0">
                <a:solidFill>
                  <a:srgbClr val="002060"/>
                </a:solidFill>
                <a:latin typeface="Comic Sans MS" pitchFamily="66" charset="0"/>
                <a:cs typeface="Times New Roman" pitchFamily="18" charset="0"/>
              </a:rPr>
              <a:t>·</a:t>
            </a:r>
            <a:endParaRPr lang="ru-RU" sz="2400" dirty="0">
              <a:solidFill>
                <a:srgbClr val="002060"/>
              </a:solidFill>
              <a:latin typeface="Comic Sans MS" pitchFamily="66" charset="0"/>
              <a:cs typeface="Times New Roman" pitchFamily="18" charset="0"/>
            </a:endParaRPr>
          </a:p>
        </p:txBody>
      </p:sp>
    </p:spTree>
    <p:extLst>
      <p:ext uri="{BB962C8B-B14F-4D97-AF65-F5344CB8AC3E}">
        <p14:creationId xmlns:p14="http://schemas.microsoft.com/office/powerpoint/2010/main" val="32472321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9168" y="-171400"/>
            <a:ext cx="9227368" cy="1143000"/>
          </a:xfrm>
        </p:spPr>
        <p:txBody>
          <a:bodyPr>
            <a:normAutofit/>
          </a:bodyPr>
          <a:lstStyle/>
          <a:p>
            <a:pPr algn="just">
              <a:spcAft>
                <a:spcPts val="1800"/>
              </a:spcAft>
            </a:pPr>
            <a:r>
              <a:rPr lang="ru-RU" sz="2800" b="1" dirty="0" smtClean="0">
                <a:solidFill>
                  <a:srgbClr val="002060"/>
                </a:solidFill>
                <a:latin typeface="Comic Sans MS" pitchFamily="66" charset="0"/>
                <a:cs typeface="Times New Roman" pitchFamily="18" charset="0"/>
              </a:rPr>
              <a:t>Законодательство в области использования ВИЭ</a:t>
            </a:r>
            <a:endParaRPr lang="ru-RU" sz="2800" b="1" dirty="0">
              <a:solidFill>
                <a:srgbClr val="002060"/>
              </a:solidFill>
              <a:latin typeface="Comic Sans MS" pitchFamily="66" charset="0"/>
              <a:cs typeface="Times New Roman" pitchFamily="18" charset="0"/>
            </a:endParaRPr>
          </a:p>
        </p:txBody>
      </p:sp>
      <p:sp>
        <p:nvSpPr>
          <p:cNvPr id="4" name="Номер слайда 3"/>
          <p:cNvSpPr>
            <a:spLocks noGrp="1"/>
          </p:cNvSpPr>
          <p:nvPr>
            <p:ph type="sldNum" sz="quarter" idx="12"/>
          </p:nvPr>
        </p:nvSpPr>
        <p:spPr/>
        <p:txBody>
          <a:bodyPr/>
          <a:lstStyle/>
          <a:p>
            <a:fld id="{BBC8A7F4-4A4C-4460-A1ED-E84328C67051}" type="slidenum">
              <a:rPr lang="ru-RU" smtClean="0"/>
              <a:pPr/>
              <a:t>14</a:t>
            </a:fld>
            <a:endParaRPr lang="ru-RU" dirty="0"/>
          </a:p>
        </p:txBody>
      </p:sp>
      <p:sp>
        <p:nvSpPr>
          <p:cNvPr id="8" name="object 7"/>
          <p:cNvSpPr/>
          <p:nvPr/>
        </p:nvSpPr>
        <p:spPr>
          <a:xfrm>
            <a:off x="566133" y="764704"/>
            <a:ext cx="8077834" cy="0"/>
          </a:xfrm>
          <a:custGeom>
            <a:avLst/>
            <a:gdLst/>
            <a:ahLst/>
            <a:cxnLst/>
            <a:rect l="l" t="t" r="r" b="b"/>
            <a:pathLst>
              <a:path w="8077834">
                <a:moveTo>
                  <a:pt x="0" y="0"/>
                </a:moveTo>
                <a:lnTo>
                  <a:pt x="8077263" y="0"/>
                </a:lnTo>
              </a:path>
            </a:pathLst>
          </a:custGeom>
          <a:ln w="41275">
            <a:solidFill>
              <a:srgbClr val="000080"/>
            </a:solidFill>
          </a:ln>
        </p:spPr>
        <p:txBody>
          <a:bodyPr wrap="square" lIns="0" tIns="0" rIns="0" bIns="0" rtlCol="0"/>
          <a:lstStyle/>
          <a:p>
            <a:endParaRPr/>
          </a:p>
        </p:txBody>
      </p:sp>
      <p:sp>
        <p:nvSpPr>
          <p:cNvPr id="11" name="TextBox 10"/>
          <p:cNvSpPr txBox="1"/>
          <p:nvPr/>
        </p:nvSpPr>
        <p:spPr>
          <a:xfrm>
            <a:off x="405872" y="836712"/>
            <a:ext cx="8398355" cy="6463308"/>
          </a:xfrm>
          <a:prstGeom prst="rect">
            <a:avLst/>
          </a:prstGeom>
          <a:noFill/>
        </p:spPr>
        <p:txBody>
          <a:bodyPr wrap="square" rtlCol="0">
            <a:spAutoFit/>
          </a:bodyPr>
          <a:lstStyle/>
          <a:p>
            <a:pPr algn="just">
              <a:spcAft>
                <a:spcPts val="1800"/>
              </a:spcAft>
            </a:pPr>
            <a:r>
              <a:rPr lang="ru-RU" sz="2400" dirty="0" smtClean="0">
                <a:solidFill>
                  <a:srgbClr val="002060"/>
                </a:solidFill>
                <a:latin typeface="Comic Sans MS" pitchFamily="66" charset="0"/>
                <a:cs typeface="Times New Roman" pitchFamily="18" charset="0"/>
              </a:rPr>
              <a:t>В </a:t>
            </a:r>
            <a:r>
              <a:rPr lang="ru-RU" sz="2400" dirty="0">
                <a:solidFill>
                  <a:srgbClr val="002060"/>
                </a:solidFill>
                <a:latin typeface="Comic Sans MS" pitchFamily="66" charset="0"/>
                <a:cs typeface="Times New Roman" pitchFamily="18" charset="0"/>
              </a:rPr>
              <a:t>целом, вопросы, относящиеся к передаче и потреблению электрической и тепловой энергии, регулируются Законом об электроэнергетике</a:t>
            </a:r>
            <a:r>
              <a:rPr lang="ru-RU" sz="2400" dirty="0" smtClean="0">
                <a:solidFill>
                  <a:srgbClr val="002060"/>
                </a:solidFill>
                <a:latin typeface="Comic Sans MS" pitchFamily="66" charset="0"/>
                <a:cs typeface="Times New Roman" pitchFamily="18" charset="0"/>
              </a:rPr>
              <a:t>. </a:t>
            </a:r>
            <a:r>
              <a:rPr lang="ru-RU" sz="2400" dirty="0">
                <a:solidFill>
                  <a:srgbClr val="002060"/>
                </a:solidFill>
                <a:latin typeface="Comic Sans MS" pitchFamily="66" charset="0"/>
                <a:cs typeface="Times New Roman" pitchFamily="18" charset="0"/>
              </a:rPr>
              <a:t>Принципы отношений в сфере поддержки использования ВИЭ были впервые установлены в Законе о ВИЭ</a:t>
            </a:r>
            <a:r>
              <a:rPr lang="ru-RU" sz="2400" dirty="0" smtClean="0">
                <a:solidFill>
                  <a:srgbClr val="002060"/>
                </a:solidFill>
                <a:latin typeface="Comic Sans MS" pitchFamily="66" charset="0"/>
                <a:cs typeface="Times New Roman" pitchFamily="18" charset="0"/>
              </a:rPr>
              <a:t>.</a:t>
            </a:r>
            <a:endParaRPr lang="ru-RU" sz="2400" dirty="0">
              <a:solidFill>
                <a:srgbClr val="002060"/>
              </a:solidFill>
              <a:latin typeface="Comic Sans MS" pitchFamily="66" charset="0"/>
              <a:cs typeface="Times New Roman" pitchFamily="18" charset="0"/>
            </a:endParaRPr>
          </a:p>
          <a:p>
            <a:pPr algn="just">
              <a:spcAft>
                <a:spcPts val="1800"/>
              </a:spcAft>
            </a:pPr>
            <a:r>
              <a:rPr lang="ru-RU" sz="2400" dirty="0" smtClean="0">
                <a:solidFill>
                  <a:srgbClr val="002060"/>
                </a:solidFill>
                <a:latin typeface="Comic Sans MS" pitchFamily="66" charset="0"/>
                <a:cs typeface="Times New Roman" pitchFamily="18" charset="0"/>
              </a:rPr>
              <a:t>Некоторые </a:t>
            </a:r>
            <a:r>
              <a:rPr lang="ru-RU" sz="2400" dirty="0">
                <a:solidFill>
                  <a:srgbClr val="002060"/>
                </a:solidFill>
                <a:latin typeface="Comic Sans MS" pitchFamily="66" charset="0"/>
                <a:cs typeface="Times New Roman" pitchFamily="18" charset="0"/>
              </a:rPr>
              <a:t>вопросы в сфере использования ВИЭ регулируются другими законодательными актами, такими как Земельный </a:t>
            </a:r>
            <a:r>
              <a:rPr lang="ru-RU" sz="2400" dirty="0" smtClean="0">
                <a:solidFill>
                  <a:srgbClr val="002060"/>
                </a:solidFill>
                <a:latin typeface="Comic Sans MS" pitchFamily="66" charset="0"/>
                <a:cs typeface="Times New Roman" pitchFamily="18" charset="0"/>
              </a:rPr>
              <a:t>кодекс, Водный кодекс, КОАП </a:t>
            </a:r>
            <a:r>
              <a:rPr lang="ru-RU" sz="2400" dirty="0">
                <a:solidFill>
                  <a:srgbClr val="002060"/>
                </a:solidFill>
                <a:latin typeface="Comic Sans MS" pitchFamily="66" charset="0"/>
                <a:cs typeface="Times New Roman" pitchFamily="18" charset="0"/>
              </a:rPr>
              <a:t>и Закон о естественных </a:t>
            </a:r>
            <a:r>
              <a:rPr lang="ru-RU" sz="2400" dirty="0" smtClean="0">
                <a:solidFill>
                  <a:srgbClr val="002060"/>
                </a:solidFill>
                <a:latin typeface="Comic Sans MS" pitchFamily="66" charset="0"/>
                <a:cs typeface="Times New Roman" pitchFamily="18" charset="0"/>
              </a:rPr>
              <a:t>монополиях. Вопросы</a:t>
            </a:r>
            <a:r>
              <a:rPr lang="ru-RU" sz="2400" dirty="0">
                <a:solidFill>
                  <a:srgbClr val="002060"/>
                </a:solidFill>
                <a:latin typeface="Comic Sans MS" pitchFamily="66" charset="0"/>
                <a:cs typeface="Times New Roman" pitchFamily="18" charset="0"/>
              </a:rPr>
              <a:t>, возникающие в сфере производства и оборота </a:t>
            </a:r>
            <a:r>
              <a:rPr lang="ru-RU" sz="2400" dirty="0" err="1">
                <a:solidFill>
                  <a:srgbClr val="002060"/>
                </a:solidFill>
                <a:latin typeface="Comic Sans MS" pitchFamily="66" charset="0"/>
                <a:cs typeface="Times New Roman" pitchFamily="18" charset="0"/>
              </a:rPr>
              <a:t>биотоплива</a:t>
            </a:r>
            <a:r>
              <a:rPr lang="ru-RU" sz="2400" dirty="0">
                <a:solidFill>
                  <a:srgbClr val="002060"/>
                </a:solidFill>
                <a:latin typeface="Comic Sans MS" pitchFamily="66" charset="0"/>
                <a:cs typeface="Times New Roman" pitchFamily="18" charset="0"/>
              </a:rPr>
              <a:t>, регулируются отдельным </a:t>
            </a:r>
            <a:r>
              <a:rPr lang="ru-RU" sz="2400" dirty="0" smtClean="0">
                <a:solidFill>
                  <a:srgbClr val="002060"/>
                </a:solidFill>
                <a:latin typeface="Comic Sans MS" pitchFamily="66" charset="0"/>
                <a:cs typeface="Times New Roman" pitchFamily="18" charset="0"/>
              </a:rPr>
              <a:t>законом. </a:t>
            </a:r>
            <a:r>
              <a:rPr lang="ru-RU" sz="2400" dirty="0">
                <a:solidFill>
                  <a:srgbClr val="002060"/>
                </a:solidFill>
                <a:latin typeface="Comic Sans MS" pitchFamily="66" charset="0"/>
                <a:cs typeface="Times New Roman" pitchFamily="18" charset="0"/>
              </a:rPr>
              <a:t>В дополнение, есть некоторые подзаконные акты, регулирующие определенные вопросы по использованию ВИЭ.</a:t>
            </a:r>
          </a:p>
          <a:p>
            <a:pPr algn="just">
              <a:spcAft>
                <a:spcPts val="1800"/>
              </a:spcAft>
            </a:pPr>
            <a:endParaRPr lang="ru-RU" sz="2400" dirty="0">
              <a:solidFill>
                <a:srgbClr val="002060"/>
              </a:solidFill>
              <a:latin typeface="Comic Sans MS" pitchFamily="66" charset="0"/>
              <a:cs typeface="Times New Roman" pitchFamily="18" charset="0"/>
            </a:endParaRPr>
          </a:p>
        </p:txBody>
      </p:sp>
    </p:spTree>
    <p:extLst>
      <p:ext uri="{BB962C8B-B14F-4D97-AF65-F5344CB8AC3E}">
        <p14:creationId xmlns:p14="http://schemas.microsoft.com/office/powerpoint/2010/main" val="17625571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864" y="-171400"/>
            <a:ext cx="9227368" cy="1143000"/>
          </a:xfrm>
        </p:spPr>
        <p:txBody>
          <a:bodyPr>
            <a:normAutofit/>
          </a:bodyPr>
          <a:lstStyle/>
          <a:p>
            <a:pPr>
              <a:spcAft>
                <a:spcPts val="1800"/>
              </a:spcAft>
            </a:pPr>
            <a:r>
              <a:rPr lang="ru-RU" sz="2800" b="1" dirty="0">
                <a:solidFill>
                  <a:srgbClr val="002060"/>
                </a:solidFill>
                <a:latin typeface="Comic Sans MS" pitchFamily="66" charset="0"/>
                <a:cs typeface="Times New Roman" pitchFamily="18" charset="0"/>
              </a:rPr>
              <a:t>Законодательство в области использования ВИЭ</a:t>
            </a:r>
            <a:endParaRPr lang="ru-RU" sz="2800" b="1" dirty="0">
              <a:solidFill>
                <a:srgbClr val="002060"/>
              </a:solidFill>
              <a:latin typeface="Comic Sans MS" pitchFamily="66" charset="0"/>
              <a:cs typeface="Times New Roman" pitchFamily="18" charset="0"/>
            </a:endParaRPr>
          </a:p>
        </p:txBody>
      </p:sp>
      <p:sp>
        <p:nvSpPr>
          <p:cNvPr id="4" name="Номер слайда 3"/>
          <p:cNvSpPr>
            <a:spLocks noGrp="1"/>
          </p:cNvSpPr>
          <p:nvPr>
            <p:ph type="sldNum" sz="quarter" idx="12"/>
          </p:nvPr>
        </p:nvSpPr>
        <p:spPr/>
        <p:txBody>
          <a:bodyPr/>
          <a:lstStyle/>
          <a:p>
            <a:fld id="{BBC8A7F4-4A4C-4460-A1ED-E84328C67051}" type="slidenum">
              <a:rPr lang="ru-RU" smtClean="0"/>
              <a:pPr/>
              <a:t>15</a:t>
            </a:fld>
            <a:endParaRPr lang="ru-RU" dirty="0"/>
          </a:p>
        </p:txBody>
      </p:sp>
      <p:sp>
        <p:nvSpPr>
          <p:cNvPr id="8" name="object 7"/>
          <p:cNvSpPr/>
          <p:nvPr/>
        </p:nvSpPr>
        <p:spPr>
          <a:xfrm>
            <a:off x="566133" y="692696"/>
            <a:ext cx="8077834" cy="0"/>
          </a:xfrm>
          <a:custGeom>
            <a:avLst/>
            <a:gdLst/>
            <a:ahLst/>
            <a:cxnLst/>
            <a:rect l="l" t="t" r="r" b="b"/>
            <a:pathLst>
              <a:path w="8077834">
                <a:moveTo>
                  <a:pt x="0" y="0"/>
                </a:moveTo>
                <a:lnTo>
                  <a:pt x="8077263" y="0"/>
                </a:lnTo>
              </a:path>
            </a:pathLst>
          </a:custGeom>
          <a:ln w="41275">
            <a:solidFill>
              <a:srgbClr val="000080"/>
            </a:solidFill>
          </a:ln>
        </p:spPr>
        <p:txBody>
          <a:bodyPr wrap="square" lIns="0" tIns="0" rIns="0" bIns="0" rtlCol="0"/>
          <a:lstStyle/>
          <a:p>
            <a:endParaRPr/>
          </a:p>
        </p:txBody>
      </p:sp>
      <p:sp>
        <p:nvSpPr>
          <p:cNvPr id="11" name="TextBox 10"/>
          <p:cNvSpPr txBox="1"/>
          <p:nvPr/>
        </p:nvSpPr>
        <p:spPr>
          <a:xfrm>
            <a:off x="405872" y="981883"/>
            <a:ext cx="8398355" cy="4247317"/>
          </a:xfrm>
          <a:prstGeom prst="rect">
            <a:avLst/>
          </a:prstGeom>
          <a:noFill/>
        </p:spPr>
        <p:txBody>
          <a:bodyPr wrap="square" rtlCol="0">
            <a:spAutoFit/>
          </a:bodyPr>
          <a:lstStyle/>
          <a:p>
            <a:pPr algn="just">
              <a:spcAft>
                <a:spcPts val="1800"/>
              </a:spcAft>
            </a:pPr>
            <a:r>
              <a:rPr lang="ru-RU" sz="2400" dirty="0">
                <a:solidFill>
                  <a:srgbClr val="002060"/>
                </a:solidFill>
                <a:latin typeface="Comic Sans MS" pitchFamily="66" charset="0"/>
                <a:cs typeface="Times New Roman" pitchFamily="18" charset="0"/>
              </a:rPr>
              <a:t>Для дальнейшего развития ВИЭ и обмена международным опытом Казахстан присоединился к Международному агентству по возобновляемым источникам энергии и ратифицировал его устав в г. Бонн 26 января 2009 года</a:t>
            </a:r>
            <a:r>
              <a:rPr lang="ru-RU" sz="2400" dirty="0" smtClean="0">
                <a:solidFill>
                  <a:srgbClr val="002060"/>
                </a:solidFill>
                <a:latin typeface="Comic Sans MS" pitchFamily="66" charset="0"/>
                <a:cs typeface="Times New Roman" pitchFamily="18" charset="0"/>
              </a:rPr>
              <a:t>.</a:t>
            </a:r>
            <a:endParaRPr lang="ru-RU" sz="2400" dirty="0">
              <a:solidFill>
                <a:srgbClr val="002060"/>
              </a:solidFill>
              <a:latin typeface="Comic Sans MS" pitchFamily="66" charset="0"/>
              <a:cs typeface="Times New Roman" pitchFamily="18" charset="0"/>
            </a:endParaRPr>
          </a:p>
          <a:p>
            <a:pPr algn="just">
              <a:spcAft>
                <a:spcPts val="1800"/>
              </a:spcAft>
            </a:pPr>
            <a:endParaRPr lang="ru-RU" sz="2400" dirty="0">
              <a:solidFill>
                <a:srgbClr val="002060"/>
              </a:solidFill>
              <a:latin typeface="Comic Sans MS" pitchFamily="66" charset="0"/>
              <a:cs typeface="Times New Roman" pitchFamily="18" charset="0"/>
            </a:endParaRPr>
          </a:p>
          <a:p>
            <a:pPr algn="just">
              <a:spcAft>
                <a:spcPts val="1800"/>
              </a:spcAft>
            </a:pPr>
            <a:r>
              <a:rPr lang="ru-RU" sz="2400" dirty="0">
                <a:solidFill>
                  <a:srgbClr val="002060"/>
                </a:solidFill>
                <a:latin typeface="Comic Sans MS" pitchFamily="66" charset="0"/>
                <a:cs typeface="Times New Roman" pitchFamily="18" charset="0"/>
              </a:rPr>
              <a:t>С января 2014 года вступили в силу изменения в Закон о ВИЭ и некоторые законодательные акты, меняющие систему закупки электроэнергии из источников, использующих ВИЭ («Поставщики</a:t>
            </a:r>
            <a:r>
              <a:rPr lang="ru-RU" sz="2400" dirty="0" smtClean="0">
                <a:solidFill>
                  <a:srgbClr val="002060"/>
                </a:solidFill>
                <a:latin typeface="Comic Sans MS" pitchFamily="66" charset="0"/>
                <a:cs typeface="Times New Roman" pitchFamily="18" charset="0"/>
              </a:rPr>
              <a:t>»).</a:t>
            </a:r>
            <a:endParaRPr lang="ru-RU" sz="2400" dirty="0">
              <a:solidFill>
                <a:srgbClr val="002060"/>
              </a:solidFill>
              <a:latin typeface="Comic Sans MS" pitchFamily="66" charset="0"/>
              <a:cs typeface="Times New Roman" pitchFamily="18" charset="0"/>
            </a:endParaRPr>
          </a:p>
        </p:txBody>
      </p:sp>
    </p:spTree>
    <p:extLst>
      <p:ext uri="{BB962C8B-B14F-4D97-AF65-F5344CB8AC3E}">
        <p14:creationId xmlns:p14="http://schemas.microsoft.com/office/powerpoint/2010/main" val="14394002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864" y="-71455"/>
            <a:ext cx="9227368" cy="1143000"/>
          </a:xfrm>
        </p:spPr>
        <p:txBody>
          <a:bodyPr>
            <a:normAutofit/>
          </a:bodyPr>
          <a:lstStyle/>
          <a:p>
            <a:pPr>
              <a:spcAft>
                <a:spcPts val="1800"/>
              </a:spcAft>
            </a:pPr>
            <a:r>
              <a:rPr lang="ru-RU" sz="2800" b="1" dirty="0" smtClean="0">
                <a:solidFill>
                  <a:srgbClr val="002060"/>
                </a:solidFill>
                <a:latin typeface="Comic Sans MS" pitchFamily="66" charset="0"/>
                <a:cs typeface="Times New Roman" pitchFamily="18" charset="0"/>
              </a:rPr>
              <a:t>Уполномоченные </a:t>
            </a:r>
            <a:r>
              <a:rPr lang="ru-RU" sz="2800" b="1" dirty="0">
                <a:solidFill>
                  <a:srgbClr val="002060"/>
                </a:solidFill>
                <a:latin typeface="Comic Sans MS" pitchFamily="66" charset="0"/>
                <a:cs typeface="Times New Roman" pitchFamily="18" charset="0"/>
              </a:rPr>
              <a:t>органы</a:t>
            </a:r>
          </a:p>
        </p:txBody>
      </p:sp>
      <p:sp>
        <p:nvSpPr>
          <p:cNvPr id="4" name="Номер слайда 3"/>
          <p:cNvSpPr>
            <a:spLocks noGrp="1"/>
          </p:cNvSpPr>
          <p:nvPr>
            <p:ph type="sldNum" sz="quarter" idx="12"/>
          </p:nvPr>
        </p:nvSpPr>
        <p:spPr/>
        <p:txBody>
          <a:bodyPr/>
          <a:lstStyle/>
          <a:p>
            <a:fld id="{BBC8A7F4-4A4C-4460-A1ED-E84328C67051}" type="slidenum">
              <a:rPr lang="ru-RU" smtClean="0"/>
              <a:pPr/>
              <a:t>16</a:t>
            </a:fld>
            <a:endParaRPr lang="ru-RU" dirty="0"/>
          </a:p>
        </p:txBody>
      </p:sp>
      <p:sp>
        <p:nvSpPr>
          <p:cNvPr id="8" name="object 7"/>
          <p:cNvSpPr/>
          <p:nvPr/>
        </p:nvSpPr>
        <p:spPr>
          <a:xfrm>
            <a:off x="566133" y="857232"/>
            <a:ext cx="8077834" cy="0"/>
          </a:xfrm>
          <a:custGeom>
            <a:avLst/>
            <a:gdLst/>
            <a:ahLst/>
            <a:cxnLst/>
            <a:rect l="l" t="t" r="r" b="b"/>
            <a:pathLst>
              <a:path w="8077834">
                <a:moveTo>
                  <a:pt x="0" y="0"/>
                </a:moveTo>
                <a:lnTo>
                  <a:pt x="8077263" y="0"/>
                </a:lnTo>
              </a:path>
            </a:pathLst>
          </a:custGeom>
          <a:ln w="41275">
            <a:solidFill>
              <a:srgbClr val="000080"/>
            </a:solidFill>
          </a:ln>
        </p:spPr>
        <p:txBody>
          <a:bodyPr wrap="square" lIns="0" tIns="0" rIns="0" bIns="0" rtlCol="0"/>
          <a:lstStyle/>
          <a:p>
            <a:endParaRPr/>
          </a:p>
        </p:txBody>
      </p:sp>
      <p:sp>
        <p:nvSpPr>
          <p:cNvPr id="11" name="TextBox 10"/>
          <p:cNvSpPr txBox="1"/>
          <p:nvPr/>
        </p:nvSpPr>
        <p:spPr>
          <a:xfrm>
            <a:off x="405872" y="1051564"/>
            <a:ext cx="8398355" cy="5124480"/>
          </a:xfrm>
          <a:prstGeom prst="rect">
            <a:avLst/>
          </a:prstGeom>
          <a:noFill/>
        </p:spPr>
        <p:txBody>
          <a:bodyPr wrap="square" rtlCol="0">
            <a:spAutoFit/>
          </a:bodyPr>
          <a:lstStyle/>
          <a:p>
            <a:pPr algn="just">
              <a:spcAft>
                <a:spcPts val="1800"/>
              </a:spcAft>
            </a:pPr>
            <a:r>
              <a:rPr lang="ru-RU" sz="2400" dirty="0" smtClean="0">
                <a:solidFill>
                  <a:srgbClr val="002060"/>
                </a:solidFill>
                <a:latin typeface="Comic Sans MS" pitchFamily="66" charset="0"/>
                <a:cs typeface="Times New Roman" pitchFamily="18" charset="0"/>
              </a:rPr>
              <a:t>В </a:t>
            </a:r>
            <a:r>
              <a:rPr lang="ru-RU" sz="2400" dirty="0">
                <a:solidFill>
                  <a:srgbClr val="002060"/>
                </a:solidFill>
                <a:latin typeface="Comic Sans MS" pitchFamily="66" charset="0"/>
                <a:cs typeface="Times New Roman" pitchFamily="18" charset="0"/>
              </a:rPr>
              <a:t>августе 2014 года функции уполномоченного органа в области государственной политики в сфере использования ВИЭ были переданы от Министерства индустрии и новых технологий к Министерству энергетики.</a:t>
            </a:r>
          </a:p>
          <a:p>
            <a:pPr algn="just">
              <a:spcAft>
                <a:spcPts val="1800"/>
              </a:spcAft>
            </a:pPr>
            <a:r>
              <a:rPr lang="ru-RU" sz="2400" dirty="0" smtClean="0">
                <a:solidFill>
                  <a:srgbClr val="002060"/>
                </a:solidFill>
                <a:latin typeface="Comic Sans MS" pitchFamily="66" charset="0"/>
                <a:cs typeface="Times New Roman" pitchFamily="18" charset="0"/>
              </a:rPr>
              <a:t>Органы </a:t>
            </a:r>
            <a:r>
              <a:rPr lang="ru-RU" sz="2400" dirty="0">
                <a:solidFill>
                  <a:srgbClr val="002060"/>
                </a:solidFill>
                <a:latin typeface="Comic Sans MS" pitchFamily="66" charset="0"/>
                <a:cs typeface="Times New Roman" pitchFamily="18" charset="0"/>
              </a:rPr>
              <a:t>местного самоуправления выполняют некоторые функции в сфере использования ВИЭ, включая утверждение строительных проектов в отношении объектов, использующих ВИЭ для производства тепловой энергии и ее поставки в систему централизованного теплоснабжения, а также распределение земель для строительства объектов, использующих ВИЭ</a:t>
            </a:r>
            <a:r>
              <a:rPr lang="ru-RU" sz="2400" dirty="0" smtClean="0">
                <a:solidFill>
                  <a:srgbClr val="002060"/>
                </a:solidFill>
                <a:latin typeface="Comic Sans MS" pitchFamily="66" charset="0"/>
                <a:cs typeface="Times New Roman" pitchFamily="18" charset="0"/>
              </a:rPr>
              <a:t>.</a:t>
            </a:r>
            <a:endParaRPr lang="ru-RU" sz="2400" dirty="0">
              <a:solidFill>
                <a:srgbClr val="002060"/>
              </a:solidFill>
              <a:latin typeface="Comic Sans MS" pitchFamily="66" charset="0"/>
              <a:cs typeface="Times New Roman" pitchFamily="18" charset="0"/>
            </a:endParaRPr>
          </a:p>
        </p:txBody>
      </p:sp>
    </p:spTree>
    <p:extLst>
      <p:ext uri="{BB962C8B-B14F-4D97-AF65-F5344CB8AC3E}">
        <p14:creationId xmlns:p14="http://schemas.microsoft.com/office/powerpoint/2010/main" val="9631255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864" y="-71455"/>
            <a:ext cx="9227368" cy="1143000"/>
          </a:xfrm>
        </p:spPr>
        <p:txBody>
          <a:bodyPr>
            <a:normAutofit/>
          </a:bodyPr>
          <a:lstStyle/>
          <a:p>
            <a:pPr>
              <a:spcAft>
                <a:spcPts val="1800"/>
              </a:spcAft>
            </a:pPr>
            <a:r>
              <a:rPr lang="ru-RU" sz="2800" b="1" dirty="0">
                <a:solidFill>
                  <a:srgbClr val="002060"/>
                </a:solidFill>
                <a:latin typeface="Comic Sans MS" pitchFamily="66" charset="0"/>
                <a:cs typeface="Times New Roman" pitchFamily="18" charset="0"/>
              </a:rPr>
              <a:t>Уполномоченные органы</a:t>
            </a:r>
            <a:endParaRPr lang="ru-RU" sz="2800" b="1" dirty="0">
              <a:solidFill>
                <a:srgbClr val="002060"/>
              </a:solidFill>
              <a:latin typeface="Comic Sans MS" pitchFamily="66" charset="0"/>
              <a:cs typeface="Times New Roman" pitchFamily="18" charset="0"/>
            </a:endParaRPr>
          </a:p>
        </p:txBody>
      </p:sp>
      <p:sp>
        <p:nvSpPr>
          <p:cNvPr id="4" name="Номер слайда 3"/>
          <p:cNvSpPr>
            <a:spLocks noGrp="1"/>
          </p:cNvSpPr>
          <p:nvPr>
            <p:ph type="sldNum" sz="quarter" idx="12"/>
          </p:nvPr>
        </p:nvSpPr>
        <p:spPr/>
        <p:txBody>
          <a:bodyPr/>
          <a:lstStyle/>
          <a:p>
            <a:fld id="{BBC8A7F4-4A4C-4460-A1ED-E84328C67051}" type="slidenum">
              <a:rPr lang="ru-RU" smtClean="0"/>
              <a:pPr/>
              <a:t>17</a:t>
            </a:fld>
            <a:endParaRPr lang="ru-RU" dirty="0"/>
          </a:p>
        </p:txBody>
      </p:sp>
      <p:sp>
        <p:nvSpPr>
          <p:cNvPr id="8" name="object 7"/>
          <p:cNvSpPr/>
          <p:nvPr/>
        </p:nvSpPr>
        <p:spPr>
          <a:xfrm>
            <a:off x="566133" y="857232"/>
            <a:ext cx="8077834" cy="0"/>
          </a:xfrm>
          <a:custGeom>
            <a:avLst/>
            <a:gdLst/>
            <a:ahLst/>
            <a:cxnLst/>
            <a:rect l="l" t="t" r="r" b="b"/>
            <a:pathLst>
              <a:path w="8077834">
                <a:moveTo>
                  <a:pt x="0" y="0"/>
                </a:moveTo>
                <a:lnTo>
                  <a:pt x="8077263" y="0"/>
                </a:lnTo>
              </a:path>
            </a:pathLst>
          </a:custGeom>
          <a:ln w="41275">
            <a:solidFill>
              <a:srgbClr val="000080"/>
            </a:solidFill>
          </a:ln>
        </p:spPr>
        <p:txBody>
          <a:bodyPr wrap="square" lIns="0" tIns="0" rIns="0" bIns="0" rtlCol="0"/>
          <a:lstStyle/>
          <a:p>
            <a:endParaRPr/>
          </a:p>
        </p:txBody>
      </p:sp>
      <p:sp>
        <p:nvSpPr>
          <p:cNvPr id="11" name="TextBox 10"/>
          <p:cNvSpPr txBox="1"/>
          <p:nvPr/>
        </p:nvSpPr>
        <p:spPr>
          <a:xfrm>
            <a:off x="395536" y="1083508"/>
            <a:ext cx="8398355" cy="4893647"/>
          </a:xfrm>
          <a:prstGeom prst="rect">
            <a:avLst/>
          </a:prstGeom>
          <a:noFill/>
        </p:spPr>
        <p:txBody>
          <a:bodyPr wrap="square" rtlCol="0">
            <a:spAutoFit/>
          </a:bodyPr>
          <a:lstStyle/>
          <a:p>
            <a:pPr algn="just">
              <a:spcAft>
                <a:spcPts val="1800"/>
              </a:spcAft>
            </a:pPr>
            <a:r>
              <a:rPr lang="ru-RU" sz="2400" dirty="0" smtClean="0">
                <a:solidFill>
                  <a:srgbClr val="002060"/>
                </a:solidFill>
                <a:latin typeface="Comic Sans MS" pitchFamily="66" charset="0"/>
                <a:cs typeface="Times New Roman" pitchFamily="18" charset="0"/>
              </a:rPr>
              <a:t>В </a:t>
            </a:r>
            <a:r>
              <a:rPr lang="ru-RU" sz="2400" dirty="0">
                <a:solidFill>
                  <a:srgbClr val="002060"/>
                </a:solidFill>
                <a:latin typeface="Comic Sans MS" pitchFamily="66" charset="0"/>
                <a:cs typeface="Times New Roman" pitchFamily="18" charset="0"/>
              </a:rPr>
              <a:t>сентябре 2013 года на пленарной сессии Евразийского форума развивающихся рынков «Евразия в 21 веке: лидерство через инновации» президент Республики Казахстан одобрил учреждение отдельного агентства по чистой энергетике. Также, президент заявил о необходимости создать фонд для поддержки проектов альтернативной энергетики, способствовать созданию </a:t>
            </a:r>
            <a:r>
              <a:rPr lang="ru-RU" sz="2400" dirty="0" err="1">
                <a:solidFill>
                  <a:srgbClr val="002060"/>
                </a:solidFill>
                <a:latin typeface="Comic Sans MS" pitchFamily="66" charset="0"/>
                <a:cs typeface="Times New Roman" pitchFamily="18" charset="0"/>
              </a:rPr>
              <a:t>энергосервисных</a:t>
            </a:r>
            <a:r>
              <a:rPr lang="ru-RU" sz="2400" dirty="0">
                <a:solidFill>
                  <a:srgbClr val="002060"/>
                </a:solidFill>
                <a:latin typeface="Comic Sans MS" pitchFamily="66" charset="0"/>
                <a:cs typeface="Times New Roman" pitchFamily="18" charset="0"/>
              </a:rPr>
              <a:t> компаний и стимулировать предприятия к энергосбережению (включая награды за осуществление энергосберегающих программ). На сегодняшний день нам неизвестно, насколько данная инициатива претворена в жизнь.</a:t>
            </a:r>
            <a:endParaRPr lang="ru-RU" sz="2400" dirty="0">
              <a:solidFill>
                <a:srgbClr val="002060"/>
              </a:solidFill>
              <a:latin typeface="Comic Sans MS" pitchFamily="66" charset="0"/>
              <a:cs typeface="Times New Roman" pitchFamily="18" charset="0"/>
            </a:endParaRPr>
          </a:p>
        </p:txBody>
      </p:sp>
    </p:spTree>
    <p:extLst>
      <p:ext uri="{BB962C8B-B14F-4D97-AF65-F5344CB8AC3E}">
        <p14:creationId xmlns:p14="http://schemas.microsoft.com/office/powerpoint/2010/main" val="37753634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864" y="-90264"/>
            <a:ext cx="9227368" cy="1143000"/>
          </a:xfrm>
        </p:spPr>
        <p:txBody>
          <a:bodyPr>
            <a:normAutofit/>
          </a:bodyPr>
          <a:lstStyle/>
          <a:p>
            <a:pPr>
              <a:spcAft>
                <a:spcPts val="1800"/>
              </a:spcAft>
            </a:pPr>
            <a:r>
              <a:rPr lang="ru-RU" sz="2800" b="1" dirty="0" smtClean="0">
                <a:solidFill>
                  <a:srgbClr val="002060"/>
                </a:solidFill>
                <a:latin typeface="Comic Sans MS" pitchFamily="66" charset="0"/>
                <a:cs typeface="Times New Roman" pitchFamily="18" charset="0"/>
              </a:rPr>
              <a:t>Государственная </a:t>
            </a:r>
            <a:r>
              <a:rPr lang="ru-RU" sz="2800" b="1" dirty="0">
                <a:solidFill>
                  <a:srgbClr val="002060"/>
                </a:solidFill>
                <a:latin typeface="Comic Sans MS" pitchFamily="66" charset="0"/>
                <a:cs typeface="Times New Roman" pitchFamily="18" charset="0"/>
              </a:rPr>
              <a:t>поддержка развития </a:t>
            </a:r>
            <a:r>
              <a:rPr lang="ru-RU" sz="2800" b="1" dirty="0" smtClean="0">
                <a:solidFill>
                  <a:srgbClr val="002060"/>
                </a:solidFill>
                <a:latin typeface="Comic Sans MS" pitchFamily="66" charset="0"/>
                <a:cs typeface="Times New Roman" pitchFamily="18" charset="0"/>
              </a:rPr>
              <a:t>ВИЭ</a:t>
            </a:r>
            <a:endParaRPr lang="ru-RU" sz="2800" b="1" dirty="0">
              <a:solidFill>
                <a:srgbClr val="002060"/>
              </a:solidFill>
              <a:latin typeface="Comic Sans MS" pitchFamily="66" charset="0"/>
              <a:cs typeface="Times New Roman" pitchFamily="18" charset="0"/>
            </a:endParaRPr>
          </a:p>
        </p:txBody>
      </p:sp>
      <p:sp>
        <p:nvSpPr>
          <p:cNvPr id="4" name="Номер слайда 3"/>
          <p:cNvSpPr>
            <a:spLocks noGrp="1"/>
          </p:cNvSpPr>
          <p:nvPr>
            <p:ph type="sldNum" sz="quarter" idx="12"/>
          </p:nvPr>
        </p:nvSpPr>
        <p:spPr/>
        <p:txBody>
          <a:bodyPr/>
          <a:lstStyle/>
          <a:p>
            <a:fld id="{BBC8A7F4-4A4C-4460-A1ED-E84328C67051}" type="slidenum">
              <a:rPr lang="ru-RU" smtClean="0"/>
              <a:pPr/>
              <a:t>18</a:t>
            </a:fld>
            <a:endParaRPr lang="ru-RU" dirty="0"/>
          </a:p>
        </p:txBody>
      </p:sp>
      <p:sp>
        <p:nvSpPr>
          <p:cNvPr id="8" name="object 7"/>
          <p:cNvSpPr/>
          <p:nvPr/>
        </p:nvSpPr>
        <p:spPr>
          <a:xfrm>
            <a:off x="566133" y="845840"/>
            <a:ext cx="8077834" cy="0"/>
          </a:xfrm>
          <a:custGeom>
            <a:avLst/>
            <a:gdLst/>
            <a:ahLst/>
            <a:cxnLst/>
            <a:rect l="l" t="t" r="r" b="b"/>
            <a:pathLst>
              <a:path w="8077834">
                <a:moveTo>
                  <a:pt x="0" y="0"/>
                </a:moveTo>
                <a:lnTo>
                  <a:pt x="8077263" y="0"/>
                </a:lnTo>
              </a:path>
            </a:pathLst>
          </a:custGeom>
          <a:ln w="41275">
            <a:solidFill>
              <a:srgbClr val="000080"/>
            </a:solidFill>
          </a:ln>
        </p:spPr>
        <p:txBody>
          <a:bodyPr wrap="square" lIns="0" tIns="0" rIns="0" bIns="0" rtlCol="0"/>
          <a:lstStyle/>
          <a:p>
            <a:endParaRPr/>
          </a:p>
        </p:txBody>
      </p:sp>
      <p:sp>
        <p:nvSpPr>
          <p:cNvPr id="11" name="TextBox 10"/>
          <p:cNvSpPr txBox="1"/>
          <p:nvPr/>
        </p:nvSpPr>
        <p:spPr>
          <a:xfrm>
            <a:off x="72008" y="1124956"/>
            <a:ext cx="9036496" cy="6047809"/>
          </a:xfrm>
          <a:prstGeom prst="rect">
            <a:avLst/>
          </a:prstGeom>
          <a:noFill/>
        </p:spPr>
        <p:txBody>
          <a:bodyPr wrap="square" rtlCol="0">
            <a:spAutoFit/>
          </a:bodyPr>
          <a:lstStyle/>
          <a:p>
            <a:pPr algn="just">
              <a:spcAft>
                <a:spcPts val="1800"/>
              </a:spcAft>
            </a:pPr>
            <a:r>
              <a:rPr lang="ru-RU" sz="2400" dirty="0" smtClean="0">
                <a:solidFill>
                  <a:srgbClr val="002060"/>
                </a:solidFill>
                <a:latin typeface="Comic Sans MS" pitchFamily="66" charset="0"/>
                <a:cs typeface="Times New Roman" pitchFamily="18" charset="0"/>
              </a:rPr>
              <a:t>Для </a:t>
            </a:r>
            <a:r>
              <a:rPr lang="ru-RU" sz="2400" dirty="0">
                <a:solidFill>
                  <a:srgbClr val="002060"/>
                </a:solidFill>
                <a:latin typeface="Comic Sans MS" pitchFamily="66" charset="0"/>
                <a:cs typeface="Times New Roman" pitchFamily="18" charset="0"/>
              </a:rPr>
              <a:t>развития ВИЭ государство предоставляет предприятиям, работающим в этой сфере, широкий спектр преимуществ и привилегий, самые важные из которых описаны ниже.</a:t>
            </a:r>
          </a:p>
          <a:p>
            <a:pPr algn="just">
              <a:spcAft>
                <a:spcPts val="1800"/>
              </a:spcAft>
            </a:pPr>
            <a:r>
              <a:rPr lang="ru-RU" sz="2400" i="1" u="sng" dirty="0" smtClean="0">
                <a:solidFill>
                  <a:srgbClr val="002060"/>
                </a:solidFill>
                <a:latin typeface="Comic Sans MS" pitchFamily="66" charset="0"/>
                <a:cs typeface="Times New Roman" pitchFamily="18" charset="0"/>
              </a:rPr>
              <a:t>Не </a:t>
            </a:r>
            <a:r>
              <a:rPr lang="ru-RU" sz="2400" i="1" u="sng" dirty="0">
                <a:solidFill>
                  <a:srgbClr val="002060"/>
                </a:solidFill>
                <a:latin typeface="Comic Sans MS" pitchFamily="66" charset="0"/>
                <a:cs typeface="Times New Roman" pitchFamily="18" charset="0"/>
              </a:rPr>
              <a:t>требуется лицензии для производства ВИЭ</a:t>
            </a:r>
          </a:p>
          <a:p>
            <a:pPr algn="just">
              <a:spcAft>
                <a:spcPts val="1800"/>
              </a:spcAft>
            </a:pPr>
            <a:r>
              <a:rPr lang="ru-RU" sz="2400" dirty="0" smtClean="0">
                <a:solidFill>
                  <a:srgbClr val="002060"/>
                </a:solidFill>
                <a:latin typeface="Comic Sans MS" pitchFamily="66" charset="0"/>
                <a:cs typeface="Times New Roman" pitchFamily="18" charset="0"/>
              </a:rPr>
              <a:t>Начиная </a:t>
            </a:r>
            <a:r>
              <a:rPr lang="ru-RU" sz="2400" dirty="0">
                <a:solidFill>
                  <a:srgbClr val="002060"/>
                </a:solidFill>
                <a:latin typeface="Comic Sans MS" pitchFamily="66" charset="0"/>
                <a:cs typeface="Times New Roman" pitchFamily="18" charset="0"/>
              </a:rPr>
              <a:t>с 2012 года, производство, передача и распределение электрической и тепловой энергии, так же как и эксплуатация электростанций, электросетей и подстанций, а также использование ВИЭ не являются лицензируемыми видами деятельности. Однако покупка электроэнергии для перепродажи требует лицензии.</a:t>
            </a:r>
          </a:p>
          <a:p>
            <a:pPr algn="just">
              <a:spcAft>
                <a:spcPts val="1800"/>
              </a:spcAft>
            </a:pPr>
            <a:endParaRPr lang="ru-RU" sz="2400" dirty="0">
              <a:solidFill>
                <a:srgbClr val="002060"/>
              </a:solidFill>
              <a:latin typeface="Comic Sans MS" pitchFamily="66" charset="0"/>
              <a:cs typeface="Times New Roman" pitchFamily="18" charset="0"/>
            </a:endParaRPr>
          </a:p>
          <a:p>
            <a:pPr algn="just">
              <a:spcAft>
                <a:spcPts val="1800"/>
              </a:spcAft>
            </a:pPr>
            <a:endParaRPr lang="ru-RU" sz="2400" dirty="0">
              <a:solidFill>
                <a:srgbClr val="002060"/>
              </a:solidFill>
              <a:latin typeface="Comic Sans MS" pitchFamily="66" charset="0"/>
              <a:cs typeface="Times New Roman" pitchFamily="18" charset="0"/>
            </a:endParaRPr>
          </a:p>
        </p:txBody>
      </p:sp>
    </p:spTree>
    <p:extLst>
      <p:ext uri="{BB962C8B-B14F-4D97-AF65-F5344CB8AC3E}">
        <p14:creationId xmlns:p14="http://schemas.microsoft.com/office/powerpoint/2010/main" val="21911457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864" y="-71455"/>
            <a:ext cx="9227368" cy="1143000"/>
          </a:xfrm>
        </p:spPr>
        <p:txBody>
          <a:bodyPr>
            <a:normAutofit/>
          </a:bodyPr>
          <a:lstStyle/>
          <a:p>
            <a:pPr>
              <a:spcAft>
                <a:spcPts val="1800"/>
              </a:spcAft>
            </a:pPr>
            <a:r>
              <a:rPr lang="ru-RU" sz="2800" b="1" dirty="0">
                <a:solidFill>
                  <a:srgbClr val="002060"/>
                </a:solidFill>
                <a:latin typeface="Comic Sans MS" pitchFamily="66" charset="0"/>
                <a:cs typeface="Times New Roman" pitchFamily="18" charset="0"/>
              </a:rPr>
              <a:t>Государственная поддержка развития ВИЭ</a:t>
            </a:r>
            <a:endParaRPr lang="ru-RU" sz="2800" b="1" dirty="0">
              <a:solidFill>
                <a:srgbClr val="002060"/>
              </a:solidFill>
              <a:latin typeface="Comic Sans MS" pitchFamily="66" charset="0"/>
              <a:cs typeface="Times New Roman" pitchFamily="18" charset="0"/>
            </a:endParaRPr>
          </a:p>
        </p:txBody>
      </p:sp>
      <p:sp>
        <p:nvSpPr>
          <p:cNvPr id="4" name="Номер слайда 3"/>
          <p:cNvSpPr>
            <a:spLocks noGrp="1"/>
          </p:cNvSpPr>
          <p:nvPr>
            <p:ph type="sldNum" sz="quarter" idx="12"/>
          </p:nvPr>
        </p:nvSpPr>
        <p:spPr/>
        <p:txBody>
          <a:bodyPr/>
          <a:lstStyle/>
          <a:p>
            <a:fld id="{BBC8A7F4-4A4C-4460-A1ED-E84328C67051}" type="slidenum">
              <a:rPr lang="ru-RU" smtClean="0"/>
              <a:pPr/>
              <a:t>19</a:t>
            </a:fld>
            <a:endParaRPr lang="ru-RU" dirty="0"/>
          </a:p>
        </p:txBody>
      </p:sp>
      <p:sp>
        <p:nvSpPr>
          <p:cNvPr id="8" name="object 7"/>
          <p:cNvSpPr/>
          <p:nvPr/>
        </p:nvSpPr>
        <p:spPr>
          <a:xfrm>
            <a:off x="566133" y="857232"/>
            <a:ext cx="8077834" cy="0"/>
          </a:xfrm>
          <a:custGeom>
            <a:avLst/>
            <a:gdLst/>
            <a:ahLst/>
            <a:cxnLst/>
            <a:rect l="l" t="t" r="r" b="b"/>
            <a:pathLst>
              <a:path w="8077834">
                <a:moveTo>
                  <a:pt x="0" y="0"/>
                </a:moveTo>
                <a:lnTo>
                  <a:pt x="8077263" y="0"/>
                </a:lnTo>
              </a:path>
            </a:pathLst>
          </a:custGeom>
          <a:ln w="41275">
            <a:solidFill>
              <a:srgbClr val="000080"/>
            </a:solidFill>
          </a:ln>
        </p:spPr>
        <p:txBody>
          <a:bodyPr wrap="square" lIns="0" tIns="0" rIns="0" bIns="0" rtlCol="0"/>
          <a:lstStyle/>
          <a:p>
            <a:endParaRPr/>
          </a:p>
        </p:txBody>
      </p:sp>
      <p:sp>
        <p:nvSpPr>
          <p:cNvPr id="11" name="TextBox 10"/>
          <p:cNvSpPr txBox="1"/>
          <p:nvPr/>
        </p:nvSpPr>
        <p:spPr>
          <a:xfrm>
            <a:off x="405872" y="1035308"/>
            <a:ext cx="8398355" cy="4985980"/>
          </a:xfrm>
          <a:prstGeom prst="rect">
            <a:avLst/>
          </a:prstGeom>
          <a:noFill/>
        </p:spPr>
        <p:txBody>
          <a:bodyPr wrap="square" rtlCol="0">
            <a:spAutoFit/>
          </a:bodyPr>
          <a:lstStyle/>
          <a:p>
            <a:pPr algn="just">
              <a:spcAft>
                <a:spcPts val="1800"/>
              </a:spcAft>
            </a:pPr>
            <a:r>
              <a:rPr lang="ru-RU" sz="2400" i="1" u="sng" dirty="0">
                <a:solidFill>
                  <a:srgbClr val="002060"/>
                </a:solidFill>
                <a:latin typeface="Comic Sans MS" pitchFamily="66" charset="0"/>
                <a:cs typeface="Times New Roman" pitchFamily="18" charset="0"/>
              </a:rPr>
              <a:t>Гарантированный доступ к точкам подключения к электрическим сетям</a:t>
            </a:r>
          </a:p>
          <a:p>
            <a:pPr algn="just">
              <a:spcAft>
                <a:spcPts val="1800"/>
              </a:spcAft>
            </a:pPr>
            <a:r>
              <a:rPr lang="ru-RU" sz="2400" dirty="0" smtClean="0">
                <a:solidFill>
                  <a:srgbClr val="002060"/>
                </a:solidFill>
                <a:latin typeface="Comic Sans MS" pitchFamily="66" charset="0"/>
                <a:cs typeface="Times New Roman" pitchFamily="18" charset="0"/>
              </a:rPr>
              <a:t>Новые </a:t>
            </a:r>
            <a:r>
              <a:rPr lang="ru-RU" sz="2400" dirty="0">
                <a:solidFill>
                  <a:srgbClr val="002060"/>
                </a:solidFill>
                <a:latin typeface="Comic Sans MS" pitchFamily="66" charset="0"/>
                <a:cs typeface="Times New Roman" pitchFamily="18" charset="0"/>
              </a:rPr>
              <a:t>и реконструированные объекты, использующие ВИЭ, имеют право на беспрепятственный и не дискриминационный доступ к ближайшей точке подключения к электрическим или тепловым сетям </a:t>
            </a:r>
            <a:r>
              <a:rPr lang="ru-RU" sz="2400" dirty="0" err="1">
                <a:solidFill>
                  <a:srgbClr val="002060"/>
                </a:solidFill>
                <a:latin typeface="Comic Sans MS" pitchFamily="66" charset="0"/>
                <a:cs typeface="Times New Roman" pitchFamily="18" charset="0"/>
              </a:rPr>
              <a:t>энергопередающих</a:t>
            </a:r>
            <a:r>
              <a:rPr lang="ru-RU" sz="2400" dirty="0">
                <a:solidFill>
                  <a:srgbClr val="002060"/>
                </a:solidFill>
                <a:latin typeface="Comic Sans MS" pitchFamily="66" charset="0"/>
                <a:cs typeface="Times New Roman" pitchFamily="18" charset="0"/>
              </a:rPr>
              <a:t> организаций.</a:t>
            </a:r>
          </a:p>
          <a:p>
            <a:pPr algn="just">
              <a:spcAft>
                <a:spcPts val="1800"/>
              </a:spcAft>
            </a:pPr>
            <a:r>
              <a:rPr lang="ru-RU" sz="2400" dirty="0" err="1" smtClean="0">
                <a:solidFill>
                  <a:srgbClr val="002060"/>
                </a:solidFill>
                <a:latin typeface="Comic Sans MS" pitchFamily="66" charset="0"/>
                <a:cs typeface="Times New Roman" pitchFamily="18" charset="0"/>
              </a:rPr>
              <a:t>Энергопередающие</a:t>
            </a:r>
            <a:r>
              <a:rPr lang="ru-RU" sz="2400" dirty="0" smtClean="0">
                <a:solidFill>
                  <a:srgbClr val="002060"/>
                </a:solidFill>
                <a:latin typeface="Comic Sans MS" pitchFamily="66" charset="0"/>
                <a:cs typeface="Times New Roman" pitchFamily="18" charset="0"/>
              </a:rPr>
              <a:t> </a:t>
            </a:r>
            <a:r>
              <a:rPr lang="ru-RU" sz="2400" dirty="0">
                <a:solidFill>
                  <a:srgbClr val="002060"/>
                </a:solidFill>
                <a:latin typeface="Comic Sans MS" pitchFamily="66" charset="0"/>
                <a:cs typeface="Times New Roman" pitchFamily="18" charset="0"/>
              </a:rPr>
              <a:t>организации обязаны обеспечить Поставщиков беспрепятственным доступом к сетям передачи электрической и тепловой энергии, при этом Поставщики освобождаются от оплаты услуг по передаче энергии </a:t>
            </a:r>
            <a:r>
              <a:rPr lang="ru-RU" sz="2400" dirty="0" err="1">
                <a:solidFill>
                  <a:srgbClr val="002060"/>
                </a:solidFill>
                <a:latin typeface="Comic Sans MS" pitchFamily="66" charset="0"/>
                <a:cs typeface="Times New Roman" pitchFamily="18" charset="0"/>
              </a:rPr>
              <a:t>энергоснабжающим</a:t>
            </a:r>
            <a:r>
              <a:rPr lang="ru-RU" sz="2400" dirty="0">
                <a:solidFill>
                  <a:srgbClr val="002060"/>
                </a:solidFill>
                <a:latin typeface="Comic Sans MS" pitchFamily="66" charset="0"/>
                <a:cs typeface="Times New Roman" pitchFamily="18" charset="0"/>
              </a:rPr>
              <a:t> </a:t>
            </a:r>
            <a:r>
              <a:rPr lang="ru-RU" sz="2400" dirty="0" err="1">
                <a:solidFill>
                  <a:srgbClr val="002060"/>
                </a:solidFill>
                <a:latin typeface="Comic Sans MS" pitchFamily="66" charset="0"/>
                <a:cs typeface="Times New Roman" pitchFamily="18" charset="0"/>
              </a:rPr>
              <a:t>предпритиям</a:t>
            </a:r>
            <a:r>
              <a:rPr lang="ru-RU" sz="2400" dirty="0">
                <a:solidFill>
                  <a:srgbClr val="002060"/>
                </a:solidFill>
                <a:latin typeface="Comic Sans MS" pitchFamily="66" charset="0"/>
                <a:cs typeface="Times New Roman" pitchFamily="18" charset="0"/>
              </a:rPr>
              <a:t>.</a:t>
            </a:r>
            <a:endParaRPr lang="ru-RU" sz="2400" dirty="0" smtClean="0">
              <a:solidFill>
                <a:srgbClr val="002060"/>
              </a:solidFill>
              <a:latin typeface="Comic Sans MS" pitchFamily="66" charset="0"/>
              <a:cs typeface="Times New Roman" pitchFamily="18" charset="0"/>
            </a:endParaRPr>
          </a:p>
        </p:txBody>
      </p:sp>
    </p:spTree>
    <p:extLst>
      <p:ext uri="{BB962C8B-B14F-4D97-AF65-F5344CB8AC3E}">
        <p14:creationId xmlns:p14="http://schemas.microsoft.com/office/powerpoint/2010/main" val="41108278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1455"/>
            <a:ext cx="8229600" cy="1143000"/>
          </a:xfrm>
        </p:spPr>
        <p:txBody>
          <a:bodyPr>
            <a:normAutofit/>
          </a:bodyPr>
          <a:lstStyle/>
          <a:p>
            <a:pPr>
              <a:spcAft>
                <a:spcPts val="1800"/>
              </a:spcAft>
            </a:pPr>
            <a:r>
              <a:rPr lang="ru-RU" sz="2800" b="1" dirty="0" smtClean="0">
                <a:solidFill>
                  <a:srgbClr val="002060"/>
                </a:solidFill>
                <a:latin typeface="Comic Sans MS" pitchFamily="66" charset="0"/>
                <a:cs typeface="Times New Roman" pitchFamily="18" charset="0"/>
              </a:rPr>
              <a:t>Введение</a:t>
            </a:r>
            <a:endParaRPr lang="ru-RU" sz="2800" b="1" dirty="0">
              <a:solidFill>
                <a:srgbClr val="002060"/>
              </a:solidFill>
              <a:latin typeface="Comic Sans MS" pitchFamily="66" charset="0"/>
              <a:cs typeface="Times New Roman" pitchFamily="18" charset="0"/>
            </a:endParaRPr>
          </a:p>
        </p:txBody>
      </p:sp>
      <p:sp>
        <p:nvSpPr>
          <p:cNvPr id="4" name="Номер слайда 3"/>
          <p:cNvSpPr>
            <a:spLocks noGrp="1"/>
          </p:cNvSpPr>
          <p:nvPr>
            <p:ph type="sldNum" sz="quarter" idx="12"/>
          </p:nvPr>
        </p:nvSpPr>
        <p:spPr/>
        <p:txBody>
          <a:bodyPr/>
          <a:lstStyle/>
          <a:p>
            <a:fld id="{BBC8A7F4-4A4C-4460-A1ED-E84328C67051}" type="slidenum">
              <a:rPr lang="ru-RU" smtClean="0"/>
              <a:pPr/>
              <a:t>2</a:t>
            </a:fld>
            <a:endParaRPr lang="ru-RU" dirty="0"/>
          </a:p>
        </p:txBody>
      </p:sp>
      <p:sp>
        <p:nvSpPr>
          <p:cNvPr id="8" name="object 7"/>
          <p:cNvSpPr/>
          <p:nvPr/>
        </p:nvSpPr>
        <p:spPr>
          <a:xfrm>
            <a:off x="566133" y="836712"/>
            <a:ext cx="8077834" cy="0"/>
          </a:xfrm>
          <a:custGeom>
            <a:avLst/>
            <a:gdLst/>
            <a:ahLst/>
            <a:cxnLst/>
            <a:rect l="l" t="t" r="r" b="b"/>
            <a:pathLst>
              <a:path w="8077834">
                <a:moveTo>
                  <a:pt x="0" y="0"/>
                </a:moveTo>
                <a:lnTo>
                  <a:pt x="8077263" y="0"/>
                </a:lnTo>
              </a:path>
            </a:pathLst>
          </a:custGeom>
          <a:ln w="41275">
            <a:solidFill>
              <a:srgbClr val="000080"/>
            </a:solidFill>
          </a:ln>
        </p:spPr>
        <p:txBody>
          <a:bodyPr wrap="square" lIns="0" tIns="0" rIns="0" bIns="0" rtlCol="0"/>
          <a:lstStyle/>
          <a:p>
            <a:endParaRPr/>
          </a:p>
        </p:txBody>
      </p:sp>
      <p:sp>
        <p:nvSpPr>
          <p:cNvPr id="11" name="TextBox 10"/>
          <p:cNvSpPr txBox="1"/>
          <p:nvPr/>
        </p:nvSpPr>
        <p:spPr>
          <a:xfrm>
            <a:off x="461086" y="1268760"/>
            <a:ext cx="8215370" cy="4755148"/>
          </a:xfrm>
          <a:prstGeom prst="rect">
            <a:avLst/>
          </a:prstGeom>
          <a:noFill/>
        </p:spPr>
        <p:txBody>
          <a:bodyPr wrap="square" rtlCol="0">
            <a:spAutoFit/>
          </a:bodyPr>
          <a:lstStyle/>
          <a:p>
            <a:pPr algn="just">
              <a:spcAft>
                <a:spcPts val="1800"/>
              </a:spcAft>
            </a:pPr>
            <a:r>
              <a:rPr lang="ru-RU" sz="2400" dirty="0">
                <a:solidFill>
                  <a:srgbClr val="002060"/>
                </a:solidFill>
                <a:latin typeface="Comic Sans MS" pitchFamily="66" charset="0"/>
                <a:cs typeface="Times New Roman" pitchFamily="18" charset="0"/>
              </a:rPr>
              <a:t>Казахстан является одним из мировых лидеров по разнообразию и количеству минеральных ресурсов. Поскольку одними из самых важных для экономики страны ресурсов являются нефть и газ, уголь и иные ископаемые минералы и регулирование в этих отраслях экономики очень развитое, правительство исторически уделяло меньше внимания к развитию альтернативных источников энергии. Например, в настоящее время большинство электростанций в Казахстане работают на природном газе, угле и нефтепродуктах.</a:t>
            </a:r>
          </a:p>
          <a:p>
            <a:pPr algn="just">
              <a:spcAft>
                <a:spcPts val="1800"/>
              </a:spcAft>
            </a:pPr>
            <a:endParaRPr lang="ru-RU" sz="2400" dirty="0">
              <a:solidFill>
                <a:srgbClr val="002060"/>
              </a:solidFill>
              <a:latin typeface="Comic Sans MS" pitchFamily="66" charset="0"/>
              <a:cs typeface="Times New Roman" pitchFamily="18" charset="0"/>
            </a:endParaRPr>
          </a:p>
        </p:txBody>
      </p:sp>
    </p:spTree>
    <p:extLst>
      <p:ext uri="{BB962C8B-B14F-4D97-AF65-F5344CB8AC3E}">
        <p14:creationId xmlns:p14="http://schemas.microsoft.com/office/powerpoint/2010/main" val="1788917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864" y="-234280"/>
            <a:ext cx="9227368" cy="1143000"/>
          </a:xfrm>
        </p:spPr>
        <p:txBody>
          <a:bodyPr>
            <a:normAutofit/>
          </a:bodyPr>
          <a:lstStyle/>
          <a:p>
            <a:pPr>
              <a:spcAft>
                <a:spcPts val="1800"/>
              </a:spcAft>
            </a:pPr>
            <a:r>
              <a:rPr lang="ru-RU" sz="2800" b="1" dirty="0">
                <a:solidFill>
                  <a:srgbClr val="002060"/>
                </a:solidFill>
                <a:latin typeface="Comic Sans MS" pitchFamily="66" charset="0"/>
                <a:cs typeface="Times New Roman" pitchFamily="18" charset="0"/>
              </a:rPr>
              <a:t>Государственная поддержка развития ВИЭ</a:t>
            </a:r>
            <a:endParaRPr lang="ru-RU" sz="2800" b="1" dirty="0">
              <a:solidFill>
                <a:srgbClr val="002060"/>
              </a:solidFill>
              <a:latin typeface="Comic Sans MS" pitchFamily="66" charset="0"/>
              <a:cs typeface="Times New Roman" pitchFamily="18" charset="0"/>
            </a:endParaRPr>
          </a:p>
        </p:txBody>
      </p:sp>
      <p:sp>
        <p:nvSpPr>
          <p:cNvPr id="4" name="Номер слайда 3"/>
          <p:cNvSpPr>
            <a:spLocks noGrp="1"/>
          </p:cNvSpPr>
          <p:nvPr>
            <p:ph type="sldNum" sz="quarter" idx="12"/>
          </p:nvPr>
        </p:nvSpPr>
        <p:spPr/>
        <p:txBody>
          <a:bodyPr/>
          <a:lstStyle/>
          <a:p>
            <a:fld id="{BBC8A7F4-4A4C-4460-A1ED-E84328C67051}" type="slidenum">
              <a:rPr lang="ru-RU" smtClean="0"/>
              <a:pPr/>
              <a:t>20</a:t>
            </a:fld>
            <a:endParaRPr lang="ru-RU" dirty="0"/>
          </a:p>
        </p:txBody>
      </p:sp>
      <p:sp>
        <p:nvSpPr>
          <p:cNvPr id="8" name="object 7"/>
          <p:cNvSpPr/>
          <p:nvPr/>
        </p:nvSpPr>
        <p:spPr>
          <a:xfrm>
            <a:off x="566133" y="620688"/>
            <a:ext cx="8077834" cy="0"/>
          </a:xfrm>
          <a:custGeom>
            <a:avLst/>
            <a:gdLst/>
            <a:ahLst/>
            <a:cxnLst/>
            <a:rect l="l" t="t" r="r" b="b"/>
            <a:pathLst>
              <a:path w="8077834">
                <a:moveTo>
                  <a:pt x="0" y="0"/>
                </a:moveTo>
                <a:lnTo>
                  <a:pt x="8077263" y="0"/>
                </a:lnTo>
              </a:path>
            </a:pathLst>
          </a:custGeom>
          <a:ln w="41275">
            <a:solidFill>
              <a:srgbClr val="000080"/>
            </a:solidFill>
          </a:ln>
        </p:spPr>
        <p:txBody>
          <a:bodyPr wrap="square" lIns="0" tIns="0" rIns="0" bIns="0" rtlCol="0"/>
          <a:lstStyle/>
          <a:p>
            <a:endParaRPr/>
          </a:p>
        </p:txBody>
      </p:sp>
      <p:sp>
        <p:nvSpPr>
          <p:cNvPr id="11" name="TextBox 10"/>
          <p:cNvSpPr txBox="1"/>
          <p:nvPr/>
        </p:nvSpPr>
        <p:spPr>
          <a:xfrm>
            <a:off x="251520" y="939199"/>
            <a:ext cx="8630624" cy="5586145"/>
          </a:xfrm>
          <a:prstGeom prst="rect">
            <a:avLst/>
          </a:prstGeom>
          <a:noFill/>
        </p:spPr>
        <p:txBody>
          <a:bodyPr wrap="square" rtlCol="0">
            <a:spAutoFit/>
          </a:bodyPr>
          <a:lstStyle/>
          <a:p>
            <a:pPr algn="ctr">
              <a:spcAft>
                <a:spcPts val="1800"/>
              </a:spcAft>
            </a:pPr>
            <a:r>
              <a:rPr lang="ru-RU" sz="2400" i="1" u="sng" dirty="0">
                <a:solidFill>
                  <a:srgbClr val="002060"/>
                </a:solidFill>
                <a:latin typeface="Comic Sans MS" pitchFamily="66" charset="0"/>
                <a:cs typeface="Times New Roman" pitchFamily="18" charset="0"/>
              </a:rPr>
              <a:t>Гарантированный выкуп</a:t>
            </a:r>
          </a:p>
          <a:p>
            <a:pPr algn="just">
              <a:spcAft>
                <a:spcPts val="1800"/>
              </a:spcAft>
            </a:pPr>
            <a:r>
              <a:rPr lang="ru-RU" sz="2400" b="1" dirty="0" smtClean="0">
                <a:solidFill>
                  <a:srgbClr val="FF0000"/>
                </a:solidFill>
                <a:latin typeface="Comic Sans MS" pitchFamily="66" charset="0"/>
                <a:cs typeface="Times New Roman" pitchFamily="18" charset="0"/>
              </a:rPr>
              <a:t>Электроэнергия</a:t>
            </a:r>
            <a:endParaRPr lang="ru-RU" sz="2400" b="1" dirty="0">
              <a:solidFill>
                <a:srgbClr val="FF0000"/>
              </a:solidFill>
              <a:latin typeface="Comic Sans MS" pitchFamily="66" charset="0"/>
              <a:cs typeface="Times New Roman" pitchFamily="18" charset="0"/>
            </a:endParaRPr>
          </a:p>
          <a:p>
            <a:pPr algn="just">
              <a:spcAft>
                <a:spcPts val="1800"/>
              </a:spcAft>
            </a:pPr>
            <a:r>
              <a:rPr lang="ru-RU" sz="2400" dirty="0" smtClean="0">
                <a:solidFill>
                  <a:srgbClr val="002060"/>
                </a:solidFill>
                <a:latin typeface="Comic Sans MS" pitchFamily="66" charset="0"/>
                <a:cs typeface="Times New Roman" pitchFamily="18" charset="0"/>
              </a:rPr>
              <a:t>Если </a:t>
            </a:r>
            <a:r>
              <a:rPr lang="ru-RU" sz="2400" dirty="0">
                <a:solidFill>
                  <a:srgbClr val="002060"/>
                </a:solidFill>
                <a:latin typeface="Comic Sans MS" pitchFamily="66" charset="0"/>
                <a:cs typeface="Times New Roman" pitchFamily="18" charset="0"/>
              </a:rPr>
              <a:t>ранее региональные электросетевые компании, к чьим сетям были прямо подключены объекты, использующие ВИЭ, были обязаны выкупать весь объем электричества напрямую от квалифицированных предприятий, производящих электроэнергию с использованием ВИЭ, то начиная с 12 января 2014 года, электроэнергию у таких Поставщиков будет выкупать специальным расчетно-финансовым центром («РФЦ»).</a:t>
            </a:r>
          </a:p>
          <a:p>
            <a:pPr algn="just">
              <a:spcAft>
                <a:spcPts val="1800"/>
              </a:spcAft>
            </a:pPr>
            <a:r>
              <a:rPr lang="ru-RU" sz="2400" dirty="0" smtClean="0">
                <a:solidFill>
                  <a:srgbClr val="002060"/>
                </a:solidFill>
                <a:latin typeface="Comic Sans MS" pitchFamily="66" charset="0"/>
                <a:cs typeface="Times New Roman" pitchFamily="18" charset="0"/>
              </a:rPr>
              <a:t>В </a:t>
            </a:r>
            <a:r>
              <a:rPr lang="ru-RU" sz="2400" dirty="0">
                <a:solidFill>
                  <a:srgbClr val="002060"/>
                </a:solidFill>
                <a:latin typeface="Comic Sans MS" pitchFamily="66" charset="0"/>
                <a:cs typeface="Times New Roman" pitchFamily="18" charset="0"/>
              </a:rPr>
              <a:t>соответствии с Законом о ВИЭ, договор купли-продажи электроэнергии с РФЦ должен заключаться на 15 лет</a:t>
            </a:r>
            <a:r>
              <a:rPr lang="ru-RU" sz="2400" dirty="0" smtClean="0">
                <a:solidFill>
                  <a:srgbClr val="002060"/>
                </a:solidFill>
                <a:latin typeface="Comic Sans MS" pitchFamily="66" charset="0"/>
                <a:cs typeface="Times New Roman" pitchFamily="18" charset="0"/>
              </a:rPr>
              <a:t>.</a:t>
            </a:r>
            <a:endParaRPr lang="ru-RU" sz="2400" dirty="0">
              <a:solidFill>
                <a:srgbClr val="002060"/>
              </a:solidFill>
              <a:latin typeface="Comic Sans MS" pitchFamily="66" charset="0"/>
              <a:cs typeface="Times New Roman" pitchFamily="18" charset="0"/>
            </a:endParaRPr>
          </a:p>
        </p:txBody>
      </p:sp>
    </p:spTree>
    <p:extLst>
      <p:ext uri="{BB962C8B-B14F-4D97-AF65-F5344CB8AC3E}">
        <p14:creationId xmlns:p14="http://schemas.microsoft.com/office/powerpoint/2010/main" val="17210699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864" y="-71455"/>
            <a:ext cx="9227368" cy="1143000"/>
          </a:xfrm>
        </p:spPr>
        <p:txBody>
          <a:bodyPr>
            <a:normAutofit/>
          </a:bodyPr>
          <a:lstStyle/>
          <a:p>
            <a:pPr>
              <a:spcAft>
                <a:spcPts val="1800"/>
              </a:spcAft>
            </a:pPr>
            <a:r>
              <a:rPr lang="ru-RU" sz="2800" b="1" dirty="0">
                <a:solidFill>
                  <a:srgbClr val="002060"/>
                </a:solidFill>
                <a:latin typeface="Comic Sans MS" pitchFamily="66" charset="0"/>
                <a:cs typeface="Times New Roman" pitchFamily="18" charset="0"/>
              </a:rPr>
              <a:t>Государственная поддержка развития ВИЭ</a:t>
            </a:r>
            <a:endParaRPr lang="ru-RU" sz="2800" b="1" dirty="0">
              <a:solidFill>
                <a:srgbClr val="002060"/>
              </a:solidFill>
              <a:latin typeface="Comic Sans MS" pitchFamily="66" charset="0"/>
              <a:cs typeface="Times New Roman" pitchFamily="18" charset="0"/>
            </a:endParaRPr>
          </a:p>
        </p:txBody>
      </p:sp>
      <p:sp>
        <p:nvSpPr>
          <p:cNvPr id="4" name="Номер слайда 3"/>
          <p:cNvSpPr>
            <a:spLocks noGrp="1"/>
          </p:cNvSpPr>
          <p:nvPr>
            <p:ph type="sldNum" sz="quarter" idx="12"/>
          </p:nvPr>
        </p:nvSpPr>
        <p:spPr/>
        <p:txBody>
          <a:bodyPr/>
          <a:lstStyle/>
          <a:p>
            <a:fld id="{BBC8A7F4-4A4C-4460-A1ED-E84328C67051}" type="slidenum">
              <a:rPr lang="ru-RU" smtClean="0"/>
              <a:pPr/>
              <a:t>21</a:t>
            </a:fld>
            <a:endParaRPr lang="ru-RU" dirty="0"/>
          </a:p>
        </p:txBody>
      </p:sp>
      <p:sp>
        <p:nvSpPr>
          <p:cNvPr id="8" name="object 7"/>
          <p:cNvSpPr/>
          <p:nvPr/>
        </p:nvSpPr>
        <p:spPr>
          <a:xfrm>
            <a:off x="566133" y="857232"/>
            <a:ext cx="8077834" cy="0"/>
          </a:xfrm>
          <a:custGeom>
            <a:avLst/>
            <a:gdLst/>
            <a:ahLst/>
            <a:cxnLst/>
            <a:rect l="l" t="t" r="r" b="b"/>
            <a:pathLst>
              <a:path w="8077834">
                <a:moveTo>
                  <a:pt x="0" y="0"/>
                </a:moveTo>
                <a:lnTo>
                  <a:pt x="8077263" y="0"/>
                </a:lnTo>
              </a:path>
            </a:pathLst>
          </a:custGeom>
          <a:ln w="41275">
            <a:solidFill>
              <a:srgbClr val="000080"/>
            </a:solidFill>
          </a:ln>
        </p:spPr>
        <p:txBody>
          <a:bodyPr wrap="square" lIns="0" tIns="0" rIns="0" bIns="0" rtlCol="0"/>
          <a:lstStyle/>
          <a:p>
            <a:endParaRPr/>
          </a:p>
        </p:txBody>
      </p:sp>
      <p:sp>
        <p:nvSpPr>
          <p:cNvPr id="11" name="TextBox 10"/>
          <p:cNvSpPr txBox="1"/>
          <p:nvPr/>
        </p:nvSpPr>
        <p:spPr>
          <a:xfrm>
            <a:off x="405872" y="1173807"/>
            <a:ext cx="8398355" cy="4847481"/>
          </a:xfrm>
          <a:prstGeom prst="rect">
            <a:avLst/>
          </a:prstGeom>
          <a:noFill/>
        </p:spPr>
        <p:txBody>
          <a:bodyPr wrap="square" rtlCol="0">
            <a:spAutoFit/>
          </a:bodyPr>
          <a:lstStyle/>
          <a:p>
            <a:pPr algn="just">
              <a:spcAft>
                <a:spcPts val="1800"/>
              </a:spcAft>
            </a:pPr>
            <a:r>
              <a:rPr lang="ru-RU" sz="2400" dirty="0" smtClean="0">
                <a:solidFill>
                  <a:srgbClr val="002060"/>
                </a:solidFill>
                <a:latin typeface="Comic Sans MS" pitchFamily="66" charset="0"/>
                <a:cs typeface="Times New Roman" pitchFamily="18" charset="0"/>
              </a:rPr>
              <a:t>Поставщик </a:t>
            </a:r>
            <a:r>
              <a:rPr lang="ru-RU" sz="2400" dirty="0">
                <a:solidFill>
                  <a:srgbClr val="002060"/>
                </a:solidFill>
                <a:latin typeface="Comic Sans MS" pitchFamily="66" charset="0"/>
                <a:cs typeface="Times New Roman" pitchFamily="18" charset="0"/>
              </a:rPr>
              <a:t>вправе по своему усмотрению продавать электроэнергию по одному из следующих вариантов:</a:t>
            </a:r>
          </a:p>
          <a:p>
            <a:pPr algn="just">
              <a:spcAft>
                <a:spcPts val="1800"/>
              </a:spcAft>
            </a:pPr>
            <a:r>
              <a:rPr lang="ru-RU" sz="2400" dirty="0" smtClean="0">
                <a:solidFill>
                  <a:srgbClr val="002060"/>
                </a:solidFill>
                <a:latin typeface="Comic Sans MS" pitchFamily="66" charset="0"/>
                <a:cs typeface="Times New Roman" pitchFamily="18" charset="0"/>
              </a:rPr>
              <a:t>(</a:t>
            </a:r>
            <a:r>
              <a:rPr lang="ru-RU" sz="2400" dirty="0">
                <a:solidFill>
                  <a:srgbClr val="002060"/>
                </a:solidFill>
                <a:latin typeface="Comic Sans MS" pitchFamily="66" charset="0"/>
                <a:cs typeface="Times New Roman" pitchFamily="18" charset="0"/>
              </a:rPr>
              <a:t>1) РФЦ по фиксированному тарифу, действующему на дату заключения договора купли-продажи между Поставщиком и РФЦ, с учетом индексации в порядке, определяемом Правительством РК;</a:t>
            </a:r>
          </a:p>
          <a:p>
            <a:pPr algn="just">
              <a:spcAft>
                <a:spcPts val="1800"/>
              </a:spcAft>
            </a:pPr>
            <a:r>
              <a:rPr lang="ru-RU" sz="2400" dirty="0">
                <a:solidFill>
                  <a:srgbClr val="002060"/>
                </a:solidFill>
                <a:latin typeface="Comic Sans MS" pitchFamily="66" charset="0"/>
                <a:cs typeface="Times New Roman" pitchFamily="18" charset="0"/>
              </a:rPr>
              <a:t>(2) потребителям по договорным ценам согласно заключенным двухсторонним договорам.</a:t>
            </a:r>
          </a:p>
          <a:p>
            <a:pPr algn="just">
              <a:spcAft>
                <a:spcPts val="1800"/>
              </a:spcAft>
            </a:pPr>
            <a:r>
              <a:rPr lang="ru-RU" sz="2400" dirty="0" smtClean="0">
                <a:solidFill>
                  <a:srgbClr val="002060"/>
                </a:solidFill>
                <a:latin typeface="Comic Sans MS" pitchFamily="66" charset="0"/>
                <a:cs typeface="Times New Roman" pitchFamily="18" charset="0"/>
              </a:rPr>
              <a:t>Поставщики</a:t>
            </a:r>
            <a:r>
              <a:rPr lang="ru-RU" sz="2400" dirty="0">
                <a:solidFill>
                  <a:srgbClr val="002060"/>
                </a:solidFill>
                <a:latin typeface="Comic Sans MS" pitchFamily="66" charset="0"/>
                <a:cs typeface="Times New Roman" pitchFamily="18" charset="0"/>
              </a:rPr>
              <a:t>, продающие электроэнергию по договорным ценам, не могут переходить на первый вариант</a:t>
            </a:r>
            <a:r>
              <a:rPr lang="ru-RU" sz="2400" dirty="0" smtClean="0">
                <a:solidFill>
                  <a:srgbClr val="002060"/>
                </a:solidFill>
                <a:latin typeface="Comic Sans MS" pitchFamily="66" charset="0"/>
                <a:cs typeface="Times New Roman" pitchFamily="18" charset="0"/>
              </a:rPr>
              <a:t>.</a:t>
            </a:r>
            <a:endParaRPr lang="ru-RU" sz="2400" dirty="0">
              <a:solidFill>
                <a:srgbClr val="002060"/>
              </a:solidFill>
              <a:latin typeface="Comic Sans MS" pitchFamily="66" charset="0"/>
              <a:cs typeface="Times New Roman" pitchFamily="18" charset="0"/>
            </a:endParaRPr>
          </a:p>
        </p:txBody>
      </p:sp>
    </p:spTree>
    <p:extLst>
      <p:ext uri="{BB962C8B-B14F-4D97-AF65-F5344CB8AC3E}">
        <p14:creationId xmlns:p14="http://schemas.microsoft.com/office/powerpoint/2010/main" val="3383356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864" y="-18256"/>
            <a:ext cx="9227368" cy="1143000"/>
          </a:xfrm>
        </p:spPr>
        <p:txBody>
          <a:bodyPr>
            <a:normAutofit/>
          </a:bodyPr>
          <a:lstStyle/>
          <a:p>
            <a:pPr>
              <a:spcAft>
                <a:spcPts val="1800"/>
              </a:spcAft>
            </a:pPr>
            <a:r>
              <a:rPr lang="ru-RU" sz="2800" b="1" dirty="0">
                <a:solidFill>
                  <a:srgbClr val="002060"/>
                </a:solidFill>
                <a:latin typeface="Comic Sans MS" pitchFamily="66" charset="0"/>
                <a:cs typeface="Times New Roman" pitchFamily="18" charset="0"/>
              </a:rPr>
              <a:t>Государственная поддержка развития ВИЭ</a:t>
            </a:r>
            <a:endParaRPr lang="ru-RU" sz="2800" b="1" dirty="0">
              <a:solidFill>
                <a:srgbClr val="002060"/>
              </a:solidFill>
              <a:latin typeface="Comic Sans MS" pitchFamily="66" charset="0"/>
              <a:cs typeface="Times New Roman" pitchFamily="18" charset="0"/>
            </a:endParaRPr>
          </a:p>
        </p:txBody>
      </p:sp>
      <p:sp>
        <p:nvSpPr>
          <p:cNvPr id="4" name="Номер слайда 3"/>
          <p:cNvSpPr>
            <a:spLocks noGrp="1"/>
          </p:cNvSpPr>
          <p:nvPr>
            <p:ph type="sldNum" sz="quarter" idx="12"/>
          </p:nvPr>
        </p:nvSpPr>
        <p:spPr/>
        <p:txBody>
          <a:bodyPr/>
          <a:lstStyle/>
          <a:p>
            <a:fld id="{BBC8A7F4-4A4C-4460-A1ED-E84328C67051}" type="slidenum">
              <a:rPr lang="ru-RU" smtClean="0"/>
              <a:pPr/>
              <a:t>22</a:t>
            </a:fld>
            <a:endParaRPr lang="ru-RU" dirty="0"/>
          </a:p>
        </p:txBody>
      </p:sp>
      <p:sp>
        <p:nvSpPr>
          <p:cNvPr id="8" name="object 7"/>
          <p:cNvSpPr/>
          <p:nvPr/>
        </p:nvSpPr>
        <p:spPr>
          <a:xfrm>
            <a:off x="566133" y="908720"/>
            <a:ext cx="8077834" cy="0"/>
          </a:xfrm>
          <a:custGeom>
            <a:avLst/>
            <a:gdLst/>
            <a:ahLst/>
            <a:cxnLst/>
            <a:rect l="l" t="t" r="r" b="b"/>
            <a:pathLst>
              <a:path w="8077834">
                <a:moveTo>
                  <a:pt x="0" y="0"/>
                </a:moveTo>
                <a:lnTo>
                  <a:pt x="8077263" y="0"/>
                </a:lnTo>
              </a:path>
            </a:pathLst>
          </a:custGeom>
          <a:ln w="41275">
            <a:solidFill>
              <a:srgbClr val="000080"/>
            </a:solidFill>
          </a:ln>
        </p:spPr>
        <p:txBody>
          <a:bodyPr wrap="square" lIns="0" tIns="0" rIns="0" bIns="0" rtlCol="0"/>
          <a:lstStyle/>
          <a:p>
            <a:endParaRPr/>
          </a:p>
        </p:txBody>
      </p:sp>
      <p:sp>
        <p:nvSpPr>
          <p:cNvPr id="11" name="TextBox 10"/>
          <p:cNvSpPr txBox="1"/>
          <p:nvPr/>
        </p:nvSpPr>
        <p:spPr>
          <a:xfrm>
            <a:off x="251520" y="1118349"/>
            <a:ext cx="8630624" cy="4478149"/>
          </a:xfrm>
          <a:prstGeom prst="rect">
            <a:avLst/>
          </a:prstGeom>
          <a:noFill/>
        </p:spPr>
        <p:txBody>
          <a:bodyPr wrap="square" rtlCol="0">
            <a:spAutoFit/>
          </a:bodyPr>
          <a:lstStyle/>
          <a:p>
            <a:pPr algn="just">
              <a:spcAft>
                <a:spcPts val="1800"/>
              </a:spcAft>
            </a:pPr>
            <a:r>
              <a:rPr lang="ru-RU" sz="2400" dirty="0">
                <a:solidFill>
                  <a:srgbClr val="002060"/>
                </a:solidFill>
                <a:latin typeface="Comic Sans MS" pitchFamily="66" charset="0"/>
                <a:cs typeface="Times New Roman" pitchFamily="18" charset="0"/>
              </a:rPr>
              <a:t>РФЦ будет продавать полученную электроэнергию так называемым «условным потребителям» («Условные потребители»), т.е.:</a:t>
            </a:r>
          </a:p>
          <a:p>
            <a:pPr algn="just">
              <a:spcAft>
                <a:spcPts val="1800"/>
              </a:spcAft>
            </a:pPr>
            <a:r>
              <a:rPr lang="ru-RU" sz="2400" dirty="0">
                <a:solidFill>
                  <a:srgbClr val="002060"/>
                </a:solidFill>
                <a:latin typeface="Comic Sans MS" pitchFamily="66" charset="0"/>
                <a:cs typeface="Times New Roman" pitchFamily="18" charset="0"/>
              </a:rPr>
              <a:t>· </a:t>
            </a:r>
            <a:r>
              <a:rPr lang="ru-RU" sz="2400" dirty="0" err="1">
                <a:solidFill>
                  <a:srgbClr val="002060"/>
                </a:solidFill>
                <a:latin typeface="Comic Sans MS" pitchFamily="66" charset="0"/>
                <a:cs typeface="Times New Roman" pitchFamily="18" charset="0"/>
              </a:rPr>
              <a:t>энергопроизводящие</a:t>
            </a:r>
            <a:r>
              <a:rPr lang="ru-RU" sz="2400" dirty="0">
                <a:solidFill>
                  <a:srgbClr val="002060"/>
                </a:solidFill>
                <a:latin typeface="Comic Sans MS" pitchFamily="66" charset="0"/>
                <a:cs typeface="Times New Roman" pitchFamily="18" charset="0"/>
              </a:rPr>
              <a:t> организации, использующие уголь, газ, нефтепродукты и ядерное топливо;</a:t>
            </a:r>
          </a:p>
          <a:p>
            <a:pPr algn="just">
              <a:spcAft>
                <a:spcPts val="1800"/>
              </a:spcAft>
            </a:pPr>
            <a:r>
              <a:rPr lang="ru-RU" sz="2400" dirty="0">
                <a:solidFill>
                  <a:srgbClr val="002060"/>
                </a:solidFill>
                <a:latin typeface="Comic Sans MS" pitchFamily="66" charset="0"/>
                <a:cs typeface="Times New Roman" pitchFamily="18" charset="0"/>
              </a:rPr>
              <a:t>· участникам рынка электрической энергии, приобретающих электрическую энергию из-за пределов Республики Казахстан;</a:t>
            </a:r>
          </a:p>
          <a:p>
            <a:pPr algn="just">
              <a:spcAft>
                <a:spcPts val="1800"/>
              </a:spcAft>
            </a:pPr>
            <a:r>
              <a:rPr lang="ru-RU" sz="2400" dirty="0">
                <a:solidFill>
                  <a:srgbClr val="002060"/>
                </a:solidFill>
                <a:latin typeface="Comic Sans MS" pitchFamily="66" charset="0"/>
                <a:cs typeface="Times New Roman" pitchFamily="18" charset="0"/>
              </a:rPr>
              <a:t>· ГЭС с установками, расположенными в одном гидроузле, суммарной мощностью свыше 35 мегаватт.</a:t>
            </a:r>
            <a:endParaRPr lang="ru-RU" sz="2400" dirty="0">
              <a:solidFill>
                <a:srgbClr val="002060"/>
              </a:solidFill>
              <a:latin typeface="Comic Sans MS" pitchFamily="66" charset="0"/>
              <a:cs typeface="Times New Roman" pitchFamily="18" charset="0"/>
            </a:endParaRPr>
          </a:p>
        </p:txBody>
      </p:sp>
    </p:spTree>
    <p:extLst>
      <p:ext uri="{BB962C8B-B14F-4D97-AF65-F5344CB8AC3E}">
        <p14:creationId xmlns:p14="http://schemas.microsoft.com/office/powerpoint/2010/main" val="27658807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864" y="-243408"/>
            <a:ext cx="9227368" cy="1143000"/>
          </a:xfrm>
        </p:spPr>
        <p:txBody>
          <a:bodyPr>
            <a:normAutofit/>
          </a:bodyPr>
          <a:lstStyle/>
          <a:p>
            <a:pPr>
              <a:spcAft>
                <a:spcPts val="1800"/>
              </a:spcAft>
            </a:pPr>
            <a:r>
              <a:rPr lang="ru-RU" sz="2800" b="1" dirty="0">
                <a:solidFill>
                  <a:srgbClr val="002060"/>
                </a:solidFill>
                <a:latin typeface="Comic Sans MS" pitchFamily="66" charset="0"/>
                <a:cs typeface="Times New Roman" pitchFamily="18" charset="0"/>
              </a:rPr>
              <a:t>Государственная поддержка развития ВИЭ</a:t>
            </a:r>
            <a:endParaRPr lang="ru-RU" sz="2800" b="1" dirty="0">
              <a:solidFill>
                <a:srgbClr val="002060"/>
              </a:solidFill>
              <a:latin typeface="Comic Sans MS" pitchFamily="66" charset="0"/>
              <a:cs typeface="Times New Roman" pitchFamily="18" charset="0"/>
            </a:endParaRPr>
          </a:p>
        </p:txBody>
      </p:sp>
      <p:sp>
        <p:nvSpPr>
          <p:cNvPr id="4" name="Номер слайда 3"/>
          <p:cNvSpPr>
            <a:spLocks noGrp="1"/>
          </p:cNvSpPr>
          <p:nvPr>
            <p:ph type="sldNum" sz="quarter" idx="12"/>
          </p:nvPr>
        </p:nvSpPr>
        <p:spPr/>
        <p:txBody>
          <a:bodyPr/>
          <a:lstStyle/>
          <a:p>
            <a:fld id="{BBC8A7F4-4A4C-4460-A1ED-E84328C67051}" type="slidenum">
              <a:rPr lang="ru-RU" smtClean="0"/>
              <a:pPr/>
              <a:t>23</a:t>
            </a:fld>
            <a:endParaRPr lang="ru-RU" dirty="0"/>
          </a:p>
        </p:txBody>
      </p:sp>
      <p:sp>
        <p:nvSpPr>
          <p:cNvPr id="8" name="object 7"/>
          <p:cNvSpPr/>
          <p:nvPr/>
        </p:nvSpPr>
        <p:spPr>
          <a:xfrm>
            <a:off x="566133" y="692696"/>
            <a:ext cx="8077834" cy="0"/>
          </a:xfrm>
          <a:custGeom>
            <a:avLst/>
            <a:gdLst/>
            <a:ahLst/>
            <a:cxnLst/>
            <a:rect l="l" t="t" r="r" b="b"/>
            <a:pathLst>
              <a:path w="8077834">
                <a:moveTo>
                  <a:pt x="0" y="0"/>
                </a:moveTo>
                <a:lnTo>
                  <a:pt x="8077263" y="0"/>
                </a:lnTo>
              </a:path>
            </a:pathLst>
          </a:custGeom>
          <a:ln w="41275">
            <a:solidFill>
              <a:srgbClr val="000080"/>
            </a:solidFill>
          </a:ln>
        </p:spPr>
        <p:txBody>
          <a:bodyPr wrap="square" lIns="0" tIns="0" rIns="0" bIns="0" rtlCol="0"/>
          <a:lstStyle/>
          <a:p>
            <a:endParaRPr/>
          </a:p>
        </p:txBody>
      </p:sp>
      <p:sp>
        <p:nvSpPr>
          <p:cNvPr id="11" name="TextBox 10"/>
          <p:cNvSpPr txBox="1"/>
          <p:nvPr/>
        </p:nvSpPr>
        <p:spPr>
          <a:xfrm>
            <a:off x="35496" y="881707"/>
            <a:ext cx="9073008" cy="5955476"/>
          </a:xfrm>
          <a:prstGeom prst="rect">
            <a:avLst/>
          </a:prstGeom>
          <a:noFill/>
        </p:spPr>
        <p:txBody>
          <a:bodyPr wrap="square" rtlCol="0">
            <a:spAutoFit/>
          </a:bodyPr>
          <a:lstStyle/>
          <a:p>
            <a:pPr algn="just">
              <a:spcAft>
                <a:spcPts val="1800"/>
              </a:spcAft>
            </a:pPr>
            <a:r>
              <a:rPr lang="ru-RU" sz="2400" b="1" dirty="0">
                <a:solidFill>
                  <a:srgbClr val="FF0000"/>
                </a:solidFill>
                <a:latin typeface="Comic Sans MS" pitchFamily="66" charset="0"/>
                <a:cs typeface="Times New Roman" pitchFamily="18" charset="0"/>
              </a:rPr>
              <a:t>Тепловая энергия</a:t>
            </a:r>
          </a:p>
          <a:p>
            <a:pPr algn="just">
              <a:spcAft>
                <a:spcPts val="1800"/>
              </a:spcAft>
            </a:pPr>
            <a:r>
              <a:rPr lang="ru-RU" sz="2400" dirty="0" smtClean="0">
                <a:solidFill>
                  <a:srgbClr val="002060"/>
                </a:solidFill>
                <a:latin typeface="Comic Sans MS" pitchFamily="66" charset="0"/>
                <a:cs typeface="Times New Roman" pitchFamily="18" charset="0"/>
              </a:rPr>
              <a:t>Договоры </a:t>
            </a:r>
            <a:r>
              <a:rPr lang="ru-RU" sz="2400" dirty="0">
                <a:solidFill>
                  <a:srgbClr val="002060"/>
                </a:solidFill>
                <a:latin typeface="Comic Sans MS" pitchFamily="66" charset="0"/>
                <a:cs typeface="Times New Roman" pitchFamily="18" charset="0"/>
              </a:rPr>
              <a:t>купли-продажи тепловой энергии, произведенной из ВИЭ, заключаются на срок не менее срока окупаемости строительства объекта, использующего ВИЭ.</a:t>
            </a:r>
          </a:p>
          <a:p>
            <a:pPr algn="just">
              <a:spcAft>
                <a:spcPts val="1800"/>
              </a:spcAft>
            </a:pPr>
            <a:r>
              <a:rPr lang="ru-RU" sz="2400" dirty="0" smtClean="0">
                <a:solidFill>
                  <a:srgbClr val="002060"/>
                </a:solidFill>
                <a:latin typeface="Comic Sans MS" pitchFamily="66" charset="0"/>
                <a:cs typeface="Times New Roman" pitchFamily="18" charset="0"/>
              </a:rPr>
              <a:t>Вся </a:t>
            </a:r>
            <a:r>
              <a:rPr lang="ru-RU" sz="2400" dirty="0">
                <a:solidFill>
                  <a:srgbClr val="002060"/>
                </a:solidFill>
                <a:latin typeface="Comic Sans MS" pitchFamily="66" charset="0"/>
                <a:cs typeface="Times New Roman" pitchFamily="18" charset="0"/>
              </a:rPr>
              <a:t>тепловая энергия, произведенная из ВИЭ и поставляемая в централизованную систему теплоснабжения населенного пункта, закупается теплоснабжающей организацией этого населенного пункта. Стоимость тепловой энергии, произведенной из ВИЭ, включена в тарифы теплоснабжающей организации.</a:t>
            </a:r>
          </a:p>
          <a:p>
            <a:pPr algn="just">
              <a:spcAft>
                <a:spcPts val="1800"/>
              </a:spcAft>
            </a:pPr>
            <a:r>
              <a:rPr lang="ru-RU" sz="2400" dirty="0" smtClean="0">
                <a:solidFill>
                  <a:srgbClr val="002060"/>
                </a:solidFill>
                <a:latin typeface="Comic Sans MS" pitchFamily="66" charset="0"/>
                <a:cs typeface="Times New Roman" pitchFamily="18" charset="0"/>
              </a:rPr>
              <a:t>Поставщики</a:t>
            </a:r>
            <a:r>
              <a:rPr lang="ru-RU" sz="2400" dirty="0">
                <a:solidFill>
                  <a:srgbClr val="002060"/>
                </a:solidFill>
                <a:latin typeface="Comic Sans MS" pitchFamily="66" charset="0"/>
                <a:cs typeface="Times New Roman" pitchFamily="18" charset="0"/>
              </a:rPr>
              <a:t>, продающие тепловую энергию, освобождаются от оплаты услуг теплопередающих организаций</a:t>
            </a:r>
            <a:r>
              <a:rPr lang="ru-RU" sz="2400" dirty="0" smtClean="0">
                <a:solidFill>
                  <a:srgbClr val="002060"/>
                </a:solidFill>
                <a:latin typeface="Comic Sans MS" pitchFamily="66" charset="0"/>
                <a:cs typeface="Times New Roman" pitchFamily="18" charset="0"/>
              </a:rPr>
              <a:t>.</a:t>
            </a:r>
            <a:endParaRPr lang="ru-RU" sz="2400" dirty="0">
              <a:solidFill>
                <a:srgbClr val="002060"/>
              </a:solidFill>
              <a:latin typeface="Comic Sans MS" pitchFamily="66" charset="0"/>
              <a:cs typeface="Times New Roman" pitchFamily="18" charset="0"/>
            </a:endParaRPr>
          </a:p>
        </p:txBody>
      </p:sp>
    </p:spTree>
    <p:extLst>
      <p:ext uri="{BB962C8B-B14F-4D97-AF65-F5344CB8AC3E}">
        <p14:creationId xmlns:p14="http://schemas.microsoft.com/office/powerpoint/2010/main" val="34220257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864" y="-18256"/>
            <a:ext cx="9227368" cy="1143000"/>
          </a:xfrm>
        </p:spPr>
        <p:txBody>
          <a:bodyPr>
            <a:normAutofit/>
          </a:bodyPr>
          <a:lstStyle/>
          <a:p>
            <a:pPr>
              <a:spcAft>
                <a:spcPts val="1800"/>
              </a:spcAft>
            </a:pPr>
            <a:r>
              <a:rPr lang="ru-RU" sz="2800" b="1" dirty="0">
                <a:solidFill>
                  <a:srgbClr val="002060"/>
                </a:solidFill>
                <a:latin typeface="Comic Sans MS" pitchFamily="66" charset="0"/>
                <a:cs typeface="Times New Roman" pitchFamily="18" charset="0"/>
              </a:rPr>
              <a:t>Государственная поддержка развития ВИЭ</a:t>
            </a:r>
            <a:endParaRPr lang="ru-RU" sz="2800" b="1" dirty="0">
              <a:solidFill>
                <a:srgbClr val="002060"/>
              </a:solidFill>
              <a:latin typeface="Comic Sans MS" pitchFamily="66" charset="0"/>
              <a:cs typeface="Times New Roman" pitchFamily="18" charset="0"/>
            </a:endParaRPr>
          </a:p>
        </p:txBody>
      </p:sp>
      <p:sp>
        <p:nvSpPr>
          <p:cNvPr id="4" name="Номер слайда 3"/>
          <p:cNvSpPr>
            <a:spLocks noGrp="1"/>
          </p:cNvSpPr>
          <p:nvPr>
            <p:ph type="sldNum" sz="quarter" idx="12"/>
          </p:nvPr>
        </p:nvSpPr>
        <p:spPr/>
        <p:txBody>
          <a:bodyPr/>
          <a:lstStyle/>
          <a:p>
            <a:fld id="{BBC8A7F4-4A4C-4460-A1ED-E84328C67051}" type="slidenum">
              <a:rPr lang="ru-RU" smtClean="0"/>
              <a:pPr/>
              <a:t>24</a:t>
            </a:fld>
            <a:endParaRPr lang="ru-RU" dirty="0"/>
          </a:p>
        </p:txBody>
      </p:sp>
      <p:sp>
        <p:nvSpPr>
          <p:cNvPr id="8" name="object 7"/>
          <p:cNvSpPr/>
          <p:nvPr/>
        </p:nvSpPr>
        <p:spPr>
          <a:xfrm>
            <a:off x="566133" y="908720"/>
            <a:ext cx="8077834" cy="0"/>
          </a:xfrm>
          <a:custGeom>
            <a:avLst/>
            <a:gdLst/>
            <a:ahLst/>
            <a:cxnLst/>
            <a:rect l="l" t="t" r="r" b="b"/>
            <a:pathLst>
              <a:path w="8077834">
                <a:moveTo>
                  <a:pt x="0" y="0"/>
                </a:moveTo>
                <a:lnTo>
                  <a:pt x="8077263" y="0"/>
                </a:lnTo>
              </a:path>
            </a:pathLst>
          </a:custGeom>
          <a:ln w="41275">
            <a:solidFill>
              <a:srgbClr val="000080"/>
            </a:solidFill>
          </a:ln>
        </p:spPr>
        <p:txBody>
          <a:bodyPr wrap="square" lIns="0" tIns="0" rIns="0" bIns="0" rtlCol="0"/>
          <a:lstStyle/>
          <a:p>
            <a:endParaRPr/>
          </a:p>
        </p:txBody>
      </p:sp>
      <p:sp>
        <p:nvSpPr>
          <p:cNvPr id="11" name="TextBox 10"/>
          <p:cNvSpPr txBox="1"/>
          <p:nvPr/>
        </p:nvSpPr>
        <p:spPr>
          <a:xfrm>
            <a:off x="251520" y="1118349"/>
            <a:ext cx="8630624" cy="5124480"/>
          </a:xfrm>
          <a:prstGeom prst="rect">
            <a:avLst/>
          </a:prstGeom>
          <a:noFill/>
        </p:spPr>
        <p:txBody>
          <a:bodyPr wrap="square" rtlCol="0">
            <a:spAutoFit/>
          </a:bodyPr>
          <a:lstStyle/>
          <a:p>
            <a:pPr algn="just">
              <a:spcAft>
                <a:spcPts val="1800"/>
              </a:spcAft>
            </a:pPr>
            <a:r>
              <a:rPr lang="ru-RU" sz="2400" i="1" u="sng" dirty="0">
                <a:solidFill>
                  <a:srgbClr val="002060"/>
                </a:solidFill>
                <a:latin typeface="Comic Sans MS" pitchFamily="66" charset="0"/>
                <a:cs typeface="Times New Roman" pitchFamily="18" charset="0"/>
              </a:rPr>
              <a:t>Предсказуемые и долгосрочные </a:t>
            </a:r>
            <a:r>
              <a:rPr lang="ru-RU" sz="2400" i="1" u="sng" dirty="0" smtClean="0">
                <a:solidFill>
                  <a:srgbClr val="002060"/>
                </a:solidFill>
                <a:latin typeface="Comic Sans MS" pitchFamily="66" charset="0"/>
                <a:cs typeface="Times New Roman" pitchFamily="18" charset="0"/>
              </a:rPr>
              <a:t>тарифы</a:t>
            </a:r>
            <a:endParaRPr lang="ru-RU" sz="2400" dirty="0">
              <a:solidFill>
                <a:srgbClr val="002060"/>
              </a:solidFill>
              <a:latin typeface="Comic Sans MS" pitchFamily="66" charset="0"/>
              <a:cs typeface="Times New Roman" pitchFamily="18" charset="0"/>
            </a:endParaRPr>
          </a:p>
          <a:p>
            <a:pPr algn="just">
              <a:spcAft>
                <a:spcPts val="1800"/>
              </a:spcAft>
            </a:pPr>
            <a:r>
              <a:rPr lang="ru-RU" sz="2400" dirty="0">
                <a:solidFill>
                  <a:srgbClr val="002060"/>
                </a:solidFill>
                <a:latin typeface="Comic Sans MS" pitchFamily="66" charset="0"/>
                <a:cs typeface="Times New Roman" pitchFamily="18" charset="0"/>
              </a:rPr>
              <a:t>В июле 2013 года были внесены изменения в систему фиксированных тарифов по закупке электроэнергии РФЦ от Поставщиков. Такие фиксированные тарифы утверждаются Правительством РК на 15 лет по каждому из видов ВИЭ, получающих государственную поддержку. Так, в июне 2014 года утверждены следующие тарифы (тенге/киловатт-часов, без НДС): ВЭС - 22,68; солнечные преобразователи - 34,61; малые ГЭС - 16,71; биогазовые установки - 32,23. Поддержка предоставляется по отдельным видам ВИЭ </a:t>
            </a:r>
            <a:r>
              <a:rPr lang="ru-RU" sz="2400" dirty="0" err="1">
                <a:solidFill>
                  <a:srgbClr val="002060"/>
                </a:solidFill>
                <a:latin typeface="Comic Sans MS" pitchFamily="66" charset="0"/>
                <a:cs typeface="Times New Roman" pitchFamily="18" charset="0"/>
              </a:rPr>
              <a:t>энергопроизводящим</a:t>
            </a:r>
            <a:r>
              <a:rPr lang="ru-RU" sz="2400" dirty="0">
                <a:solidFill>
                  <a:srgbClr val="002060"/>
                </a:solidFill>
                <a:latin typeface="Comic Sans MS" pitchFamily="66" charset="0"/>
                <a:cs typeface="Times New Roman" pitchFamily="18" charset="0"/>
              </a:rPr>
              <a:t> организациям путем создания условий для сбыта произведенной энергии. </a:t>
            </a:r>
          </a:p>
        </p:txBody>
      </p:sp>
    </p:spTree>
    <p:extLst>
      <p:ext uri="{BB962C8B-B14F-4D97-AF65-F5344CB8AC3E}">
        <p14:creationId xmlns:p14="http://schemas.microsoft.com/office/powerpoint/2010/main" val="31629881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864" y="-171400"/>
            <a:ext cx="9227368" cy="1143000"/>
          </a:xfrm>
        </p:spPr>
        <p:txBody>
          <a:bodyPr>
            <a:normAutofit/>
          </a:bodyPr>
          <a:lstStyle/>
          <a:p>
            <a:pPr>
              <a:spcAft>
                <a:spcPts val="1800"/>
              </a:spcAft>
            </a:pPr>
            <a:r>
              <a:rPr lang="ru-RU" sz="2800" b="1" dirty="0">
                <a:solidFill>
                  <a:srgbClr val="002060"/>
                </a:solidFill>
                <a:latin typeface="Comic Sans MS" pitchFamily="66" charset="0"/>
                <a:cs typeface="Times New Roman" pitchFamily="18" charset="0"/>
              </a:rPr>
              <a:t>Государственная поддержка развития ВИЭ</a:t>
            </a:r>
            <a:endParaRPr lang="ru-RU" sz="2800" b="1" dirty="0">
              <a:solidFill>
                <a:srgbClr val="002060"/>
              </a:solidFill>
              <a:latin typeface="Comic Sans MS" pitchFamily="66" charset="0"/>
              <a:cs typeface="Times New Roman" pitchFamily="18" charset="0"/>
            </a:endParaRPr>
          </a:p>
        </p:txBody>
      </p:sp>
      <p:sp>
        <p:nvSpPr>
          <p:cNvPr id="4" name="Номер слайда 3"/>
          <p:cNvSpPr>
            <a:spLocks noGrp="1"/>
          </p:cNvSpPr>
          <p:nvPr>
            <p:ph type="sldNum" sz="quarter" idx="12"/>
          </p:nvPr>
        </p:nvSpPr>
        <p:spPr/>
        <p:txBody>
          <a:bodyPr/>
          <a:lstStyle/>
          <a:p>
            <a:fld id="{BBC8A7F4-4A4C-4460-A1ED-E84328C67051}" type="slidenum">
              <a:rPr lang="ru-RU" smtClean="0"/>
              <a:pPr/>
              <a:t>25</a:t>
            </a:fld>
            <a:endParaRPr lang="ru-RU" dirty="0"/>
          </a:p>
        </p:txBody>
      </p:sp>
      <p:sp>
        <p:nvSpPr>
          <p:cNvPr id="8" name="object 7"/>
          <p:cNvSpPr/>
          <p:nvPr/>
        </p:nvSpPr>
        <p:spPr>
          <a:xfrm>
            <a:off x="566133" y="764704"/>
            <a:ext cx="8077834" cy="0"/>
          </a:xfrm>
          <a:custGeom>
            <a:avLst/>
            <a:gdLst/>
            <a:ahLst/>
            <a:cxnLst/>
            <a:rect l="l" t="t" r="r" b="b"/>
            <a:pathLst>
              <a:path w="8077834">
                <a:moveTo>
                  <a:pt x="0" y="0"/>
                </a:moveTo>
                <a:lnTo>
                  <a:pt x="8077263" y="0"/>
                </a:lnTo>
              </a:path>
            </a:pathLst>
          </a:custGeom>
          <a:ln w="41275">
            <a:solidFill>
              <a:srgbClr val="000080"/>
            </a:solidFill>
          </a:ln>
        </p:spPr>
        <p:txBody>
          <a:bodyPr wrap="square" lIns="0" tIns="0" rIns="0" bIns="0" rtlCol="0"/>
          <a:lstStyle/>
          <a:p>
            <a:endParaRPr/>
          </a:p>
        </p:txBody>
      </p:sp>
      <p:sp>
        <p:nvSpPr>
          <p:cNvPr id="11" name="TextBox 10"/>
          <p:cNvSpPr txBox="1"/>
          <p:nvPr/>
        </p:nvSpPr>
        <p:spPr>
          <a:xfrm>
            <a:off x="251520" y="948784"/>
            <a:ext cx="8630624" cy="4616648"/>
          </a:xfrm>
          <a:prstGeom prst="rect">
            <a:avLst/>
          </a:prstGeom>
          <a:noFill/>
        </p:spPr>
        <p:txBody>
          <a:bodyPr wrap="square" rtlCol="0">
            <a:spAutoFit/>
          </a:bodyPr>
          <a:lstStyle/>
          <a:p>
            <a:pPr algn="just">
              <a:spcAft>
                <a:spcPts val="1800"/>
              </a:spcAft>
            </a:pPr>
            <a:r>
              <a:rPr lang="ru-RU" sz="2400" dirty="0">
                <a:solidFill>
                  <a:srgbClr val="002060"/>
                </a:solidFill>
                <a:latin typeface="Comic Sans MS" pitchFamily="66" charset="0"/>
                <a:cs typeface="Times New Roman" pitchFamily="18" charset="0"/>
              </a:rPr>
              <a:t>Утвержденные фиксированные тарифы подлежат ежегодной индексации с учетом инфляции в порядке, определяемом Правительством РК. </a:t>
            </a:r>
            <a:endParaRPr lang="ru-RU" sz="2400" dirty="0" smtClean="0">
              <a:solidFill>
                <a:srgbClr val="002060"/>
              </a:solidFill>
              <a:latin typeface="Comic Sans MS" pitchFamily="66" charset="0"/>
              <a:cs typeface="Times New Roman" pitchFamily="18" charset="0"/>
            </a:endParaRPr>
          </a:p>
          <a:p>
            <a:pPr algn="just">
              <a:spcAft>
                <a:spcPts val="1800"/>
              </a:spcAft>
            </a:pPr>
            <a:r>
              <a:rPr lang="ru-RU" sz="2400" dirty="0" smtClean="0">
                <a:solidFill>
                  <a:srgbClr val="002060"/>
                </a:solidFill>
                <a:latin typeface="Comic Sans MS" pitchFamily="66" charset="0"/>
                <a:cs typeface="Times New Roman" pitchFamily="18" charset="0"/>
              </a:rPr>
              <a:t>РФЦ </a:t>
            </a:r>
            <a:r>
              <a:rPr lang="ru-RU" sz="2400" dirty="0">
                <a:solidFill>
                  <a:srgbClr val="002060"/>
                </a:solidFill>
                <a:latin typeface="Comic Sans MS" pitchFamily="66" charset="0"/>
                <a:cs typeface="Times New Roman" pitchFamily="18" charset="0"/>
              </a:rPr>
              <a:t>продает электроэнергию Условным потребителям по тарифу на поддержку ВИЭ в зависимости от местности потребления электроэнергии. Договор купли-продажи должен подписываться на ежегодной основе.</a:t>
            </a:r>
          </a:p>
          <a:p>
            <a:pPr algn="just">
              <a:spcAft>
                <a:spcPts val="1800"/>
              </a:spcAft>
            </a:pPr>
            <a:r>
              <a:rPr lang="ru-RU" sz="2400" dirty="0">
                <a:solidFill>
                  <a:srgbClr val="002060"/>
                </a:solidFill>
                <a:latin typeface="Comic Sans MS" pitchFamily="66" charset="0"/>
                <a:cs typeface="Times New Roman" pitchFamily="18" charset="0"/>
              </a:rPr>
              <a:t>Тарифы на тепловую энергию в целом устанавливаются с учетом предельных уровней тарифа по Закону о естественных монополиях.</a:t>
            </a:r>
            <a:endParaRPr lang="ru-RU" sz="2400" dirty="0">
              <a:solidFill>
                <a:srgbClr val="002060"/>
              </a:solidFill>
              <a:latin typeface="Comic Sans MS" pitchFamily="66" charset="0"/>
              <a:cs typeface="Times New Roman" pitchFamily="18" charset="0"/>
            </a:endParaRPr>
          </a:p>
        </p:txBody>
      </p:sp>
    </p:spTree>
    <p:extLst>
      <p:ext uri="{BB962C8B-B14F-4D97-AF65-F5344CB8AC3E}">
        <p14:creationId xmlns:p14="http://schemas.microsoft.com/office/powerpoint/2010/main" val="18023889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864" y="-90264"/>
            <a:ext cx="9227368" cy="1143000"/>
          </a:xfrm>
        </p:spPr>
        <p:txBody>
          <a:bodyPr>
            <a:normAutofit/>
          </a:bodyPr>
          <a:lstStyle/>
          <a:p>
            <a:pPr>
              <a:spcAft>
                <a:spcPts val="1800"/>
              </a:spcAft>
            </a:pPr>
            <a:r>
              <a:rPr lang="ru-RU" sz="2800" b="1" dirty="0" smtClean="0">
                <a:solidFill>
                  <a:srgbClr val="002060"/>
                </a:solidFill>
                <a:latin typeface="Comic Sans MS" pitchFamily="66" charset="0"/>
                <a:cs typeface="Times New Roman" pitchFamily="18" charset="0"/>
              </a:rPr>
              <a:t>Распределение </a:t>
            </a:r>
            <a:r>
              <a:rPr lang="ru-RU" sz="2800" b="1" dirty="0">
                <a:solidFill>
                  <a:srgbClr val="002060"/>
                </a:solidFill>
                <a:latin typeface="Comic Sans MS" pitchFamily="66" charset="0"/>
                <a:cs typeface="Times New Roman" pitchFamily="18" charset="0"/>
              </a:rPr>
              <a:t>земель для объектов, использующих </a:t>
            </a:r>
            <a:r>
              <a:rPr lang="ru-RU" sz="2800" b="1" dirty="0" smtClean="0">
                <a:solidFill>
                  <a:srgbClr val="002060"/>
                </a:solidFill>
                <a:latin typeface="Comic Sans MS" pitchFamily="66" charset="0"/>
                <a:cs typeface="Times New Roman" pitchFamily="18" charset="0"/>
              </a:rPr>
              <a:t>ВИЭ</a:t>
            </a:r>
            <a:endParaRPr lang="ru-RU" sz="2800" b="1" dirty="0">
              <a:solidFill>
                <a:srgbClr val="002060"/>
              </a:solidFill>
              <a:latin typeface="Comic Sans MS" pitchFamily="66" charset="0"/>
              <a:cs typeface="Times New Roman" pitchFamily="18" charset="0"/>
            </a:endParaRPr>
          </a:p>
        </p:txBody>
      </p:sp>
      <p:sp>
        <p:nvSpPr>
          <p:cNvPr id="4" name="Номер слайда 3"/>
          <p:cNvSpPr>
            <a:spLocks noGrp="1"/>
          </p:cNvSpPr>
          <p:nvPr>
            <p:ph type="sldNum" sz="quarter" idx="12"/>
          </p:nvPr>
        </p:nvSpPr>
        <p:spPr/>
        <p:txBody>
          <a:bodyPr/>
          <a:lstStyle/>
          <a:p>
            <a:fld id="{BBC8A7F4-4A4C-4460-A1ED-E84328C67051}" type="slidenum">
              <a:rPr lang="ru-RU" smtClean="0"/>
              <a:pPr/>
              <a:t>26</a:t>
            </a:fld>
            <a:endParaRPr lang="ru-RU" dirty="0"/>
          </a:p>
        </p:txBody>
      </p:sp>
      <p:sp>
        <p:nvSpPr>
          <p:cNvPr id="8" name="object 7"/>
          <p:cNvSpPr/>
          <p:nvPr/>
        </p:nvSpPr>
        <p:spPr>
          <a:xfrm>
            <a:off x="566133" y="989856"/>
            <a:ext cx="8077834" cy="0"/>
          </a:xfrm>
          <a:custGeom>
            <a:avLst/>
            <a:gdLst/>
            <a:ahLst/>
            <a:cxnLst/>
            <a:rect l="l" t="t" r="r" b="b"/>
            <a:pathLst>
              <a:path w="8077834">
                <a:moveTo>
                  <a:pt x="0" y="0"/>
                </a:moveTo>
                <a:lnTo>
                  <a:pt x="8077263" y="0"/>
                </a:lnTo>
              </a:path>
            </a:pathLst>
          </a:custGeom>
          <a:ln w="41275">
            <a:solidFill>
              <a:srgbClr val="000080"/>
            </a:solidFill>
          </a:ln>
        </p:spPr>
        <p:txBody>
          <a:bodyPr wrap="square" lIns="0" tIns="0" rIns="0" bIns="0" rtlCol="0"/>
          <a:lstStyle/>
          <a:p>
            <a:endParaRPr/>
          </a:p>
        </p:txBody>
      </p:sp>
      <p:sp>
        <p:nvSpPr>
          <p:cNvPr id="11" name="TextBox 10"/>
          <p:cNvSpPr txBox="1"/>
          <p:nvPr/>
        </p:nvSpPr>
        <p:spPr>
          <a:xfrm>
            <a:off x="251520" y="1196752"/>
            <a:ext cx="8630624" cy="5355312"/>
          </a:xfrm>
          <a:prstGeom prst="rect">
            <a:avLst/>
          </a:prstGeom>
          <a:noFill/>
        </p:spPr>
        <p:txBody>
          <a:bodyPr wrap="square" rtlCol="0">
            <a:spAutoFit/>
          </a:bodyPr>
          <a:lstStyle/>
          <a:p>
            <a:pPr algn="just">
              <a:spcAft>
                <a:spcPts val="1800"/>
              </a:spcAft>
            </a:pPr>
            <a:r>
              <a:rPr lang="ru-RU" sz="2400" dirty="0" smtClean="0">
                <a:solidFill>
                  <a:srgbClr val="002060"/>
                </a:solidFill>
                <a:latin typeface="Comic Sans MS" pitchFamily="66" charset="0"/>
                <a:cs typeface="Times New Roman" pitchFamily="18" charset="0"/>
              </a:rPr>
              <a:t>Земли </a:t>
            </a:r>
            <a:r>
              <a:rPr lang="ru-RU" sz="2400" dirty="0">
                <a:solidFill>
                  <a:srgbClr val="002060"/>
                </a:solidFill>
                <a:latin typeface="Comic Sans MS" pitchFamily="66" charset="0"/>
                <a:cs typeface="Times New Roman" pitchFamily="18" charset="0"/>
              </a:rPr>
              <a:t>для объектов, использующих ВИЭ, именуются землями энергетики и распределяются в соответствии с общей процедурой, установленной в Земельном кодексе.</a:t>
            </a:r>
          </a:p>
          <a:p>
            <a:pPr algn="just">
              <a:spcAft>
                <a:spcPts val="1800"/>
              </a:spcAft>
            </a:pPr>
            <a:r>
              <a:rPr lang="ru-RU" sz="2400" dirty="0" smtClean="0">
                <a:solidFill>
                  <a:srgbClr val="002060"/>
                </a:solidFill>
                <a:latin typeface="Comic Sans MS" pitchFamily="66" charset="0"/>
                <a:cs typeface="Times New Roman" pitchFamily="18" charset="0"/>
              </a:rPr>
              <a:t>Земли </a:t>
            </a:r>
            <a:r>
              <a:rPr lang="ru-RU" sz="2400" dirty="0">
                <a:solidFill>
                  <a:srgbClr val="002060"/>
                </a:solidFill>
                <a:latin typeface="Comic Sans MS" pitchFamily="66" charset="0"/>
                <a:cs typeface="Times New Roman" pitchFamily="18" charset="0"/>
              </a:rPr>
              <a:t>для строительства объектов, использующих ВИЭ, выбираются и предоставляются инвестору органами местного самоуправления в соответствии с Планом распределения для объектов, использующих ВИЭ, утвержденным Министерством энергетики.</a:t>
            </a:r>
          </a:p>
          <a:p>
            <a:pPr algn="just">
              <a:spcAft>
                <a:spcPts val="1800"/>
              </a:spcAft>
            </a:pPr>
            <a:r>
              <a:rPr lang="ru-RU" sz="2400" dirty="0" smtClean="0">
                <a:solidFill>
                  <a:srgbClr val="002060"/>
                </a:solidFill>
                <a:latin typeface="Comic Sans MS" pitchFamily="66" charset="0"/>
                <a:cs typeface="Times New Roman" pitchFamily="18" charset="0"/>
              </a:rPr>
              <a:t>В </a:t>
            </a:r>
            <a:r>
              <a:rPr lang="ru-RU" sz="2400" dirty="0">
                <a:solidFill>
                  <a:srgbClr val="002060"/>
                </a:solidFill>
                <a:latin typeface="Comic Sans MS" pitchFamily="66" charset="0"/>
                <a:cs typeface="Times New Roman" pitchFamily="18" charset="0"/>
              </a:rPr>
              <a:t>дополнение, в некоторых случаях земля для строительства объекта, использующего ВИЭ, может быть предоставлена из земель водного фонда в соответствии с Земельным кодексом.</a:t>
            </a:r>
            <a:endParaRPr lang="ru-RU" sz="2400" dirty="0">
              <a:solidFill>
                <a:srgbClr val="002060"/>
              </a:solidFill>
              <a:latin typeface="Comic Sans MS" pitchFamily="66" charset="0"/>
              <a:cs typeface="Times New Roman" pitchFamily="18" charset="0"/>
            </a:endParaRPr>
          </a:p>
        </p:txBody>
      </p:sp>
    </p:spTree>
    <p:extLst>
      <p:ext uri="{BB962C8B-B14F-4D97-AF65-F5344CB8AC3E}">
        <p14:creationId xmlns:p14="http://schemas.microsoft.com/office/powerpoint/2010/main" val="29152388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864" y="-171400"/>
            <a:ext cx="9227368" cy="1143000"/>
          </a:xfrm>
        </p:spPr>
        <p:txBody>
          <a:bodyPr>
            <a:normAutofit/>
          </a:bodyPr>
          <a:lstStyle/>
          <a:p>
            <a:pPr>
              <a:spcAft>
                <a:spcPts val="1800"/>
              </a:spcAft>
            </a:pPr>
            <a:r>
              <a:rPr lang="ru-RU" sz="2800" b="1" dirty="0" smtClean="0">
                <a:solidFill>
                  <a:srgbClr val="002060"/>
                </a:solidFill>
                <a:latin typeface="Comic Sans MS" pitchFamily="66" charset="0"/>
                <a:cs typeface="Times New Roman" pitchFamily="18" charset="0"/>
              </a:rPr>
              <a:t>Инвестиционные преференции</a:t>
            </a:r>
            <a:endParaRPr lang="ru-RU" sz="2800" b="1" dirty="0">
              <a:solidFill>
                <a:srgbClr val="002060"/>
              </a:solidFill>
              <a:latin typeface="Comic Sans MS" pitchFamily="66" charset="0"/>
              <a:cs typeface="Times New Roman" pitchFamily="18" charset="0"/>
            </a:endParaRPr>
          </a:p>
        </p:txBody>
      </p:sp>
      <p:sp>
        <p:nvSpPr>
          <p:cNvPr id="4" name="Номер слайда 3"/>
          <p:cNvSpPr>
            <a:spLocks noGrp="1"/>
          </p:cNvSpPr>
          <p:nvPr>
            <p:ph type="sldNum" sz="quarter" idx="12"/>
          </p:nvPr>
        </p:nvSpPr>
        <p:spPr/>
        <p:txBody>
          <a:bodyPr/>
          <a:lstStyle/>
          <a:p>
            <a:fld id="{BBC8A7F4-4A4C-4460-A1ED-E84328C67051}" type="slidenum">
              <a:rPr lang="ru-RU" smtClean="0"/>
              <a:pPr/>
              <a:t>27</a:t>
            </a:fld>
            <a:endParaRPr lang="ru-RU" dirty="0"/>
          </a:p>
        </p:txBody>
      </p:sp>
      <p:sp>
        <p:nvSpPr>
          <p:cNvPr id="8" name="object 7"/>
          <p:cNvSpPr/>
          <p:nvPr/>
        </p:nvSpPr>
        <p:spPr>
          <a:xfrm>
            <a:off x="566133" y="764704"/>
            <a:ext cx="8077834" cy="0"/>
          </a:xfrm>
          <a:custGeom>
            <a:avLst/>
            <a:gdLst/>
            <a:ahLst/>
            <a:cxnLst/>
            <a:rect l="l" t="t" r="r" b="b"/>
            <a:pathLst>
              <a:path w="8077834">
                <a:moveTo>
                  <a:pt x="0" y="0"/>
                </a:moveTo>
                <a:lnTo>
                  <a:pt x="8077263" y="0"/>
                </a:lnTo>
              </a:path>
            </a:pathLst>
          </a:custGeom>
          <a:ln w="41275">
            <a:solidFill>
              <a:srgbClr val="000080"/>
            </a:solidFill>
          </a:ln>
        </p:spPr>
        <p:txBody>
          <a:bodyPr wrap="square" lIns="0" tIns="0" rIns="0" bIns="0" rtlCol="0"/>
          <a:lstStyle/>
          <a:p>
            <a:endParaRPr/>
          </a:p>
        </p:txBody>
      </p:sp>
      <p:sp>
        <p:nvSpPr>
          <p:cNvPr id="11" name="TextBox 10"/>
          <p:cNvSpPr txBox="1"/>
          <p:nvPr/>
        </p:nvSpPr>
        <p:spPr>
          <a:xfrm>
            <a:off x="251520" y="939492"/>
            <a:ext cx="8630624" cy="4755148"/>
          </a:xfrm>
          <a:prstGeom prst="rect">
            <a:avLst/>
          </a:prstGeom>
          <a:noFill/>
        </p:spPr>
        <p:txBody>
          <a:bodyPr wrap="square" rtlCol="0">
            <a:spAutoFit/>
          </a:bodyPr>
          <a:lstStyle/>
          <a:p>
            <a:pPr algn="just">
              <a:spcAft>
                <a:spcPts val="1800"/>
              </a:spcAft>
            </a:pPr>
            <a:r>
              <a:rPr lang="ru-RU" sz="2400" dirty="0" smtClean="0">
                <a:solidFill>
                  <a:srgbClr val="002060"/>
                </a:solidFill>
                <a:latin typeface="Comic Sans MS" pitchFamily="66" charset="0"/>
                <a:cs typeface="Times New Roman" pitchFamily="18" charset="0"/>
              </a:rPr>
              <a:t>В </a:t>
            </a:r>
            <a:r>
              <a:rPr lang="ru-RU" sz="2400" dirty="0">
                <a:solidFill>
                  <a:srgbClr val="002060"/>
                </a:solidFill>
                <a:latin typeface="Comic Sans MS" pitchFamily="66" charset="0"/>
                <a:cs typeface="Times New Roman" pitchFamily="18" charset="0"/>
              </a:rPr>
              <a:t>соответствии с Законом об инвестициях, инвестиционные преференции предоставляются по инвестиционному контракту, заключенному с Министерством по инвестициям и развитию («МИР»), в соответствии со списком приоритетных видов деятельности или списком стратегических инвестиционных проектов, утвержденных Правительством РК.</a:t>
            </a:r>
          </a:p>
          <a:p>
            <a:pPr algn="just">
              <a:spcAft>
                <a:spcPts val="1800"/>
              </a:spcAft>
            </a:pPr>
            <a:r>
              <a:rPr lang="ru-RU" sz="2400" dirty="0" smtClean="0">
                <a:solidFill>
                  <a:srgbClr val="002060"/>
                </a:solidFill>
                <a:latin typeface="Comic Sans MS" pitchFamily="66" charset="0"/>
                <a:cs typeface="Times New Roman" pitchFamily="18" charset="0"/>
              </a:rPr>
              <a:t>Приоритетные </a:t>
            </a:r>
            <a:r>
              <a:rPr lang="ru-RU" sz="2400" dirty="0">
                <a:solidFill>
                  <a:srgbClr val="002060"/>
                </a:solidFill>
                <a:latin typeface="Comic Sans MS" pitchFamily="66" charset="0"/>
                <a:cs typeface="Times New Roman" pitchFamily="18" charset="0"/>
              </a:rPr>
              <a:t>виды деятельности, квалифицированные для инвестиционных преференций, среди прочего включают производство, передачу и распределение электричества</a:t>
            </a:r>
            <a:r>
              <a:rPr lang="ru-RU" sz="2400" dirty="0" smtClean="0">
                <a:solidFill>
                  <a:srgbClr val="002060"/>
                </a:solidFill>
                <a:latin typeface="Comic Sans MS" pitchFamily="66" charset="0"/>
                <a:cs typeface="Times New Roman" pitchFamily="18" charset="0"/>
              </a:rPr>
              <a:t>.</a:t>
            </a:r>
            <a:endParaRPr lang="ru-RU" sz="2400" dirty="0">
              <a:solidFill>
                <a:srgbClr val="002060"/>
              </a:solidFill>
              <a:latin typeface="Comic Sans MS" pitchFamily="66" charset="0"/>
              <a:cs typeface="Times New Roman" pitchFamily="18" charset="0"/>
            </a:endParaRPr>
          </a:p>
        </p:txBody>
      </p:sp>
    </p:spTree>
    <p:extLst>
      <p:ext uri="{BB962C8B-B14F-4D97-AF65-F5344CB8AC3E}">
        <p14:creationId xmlns:p14="http://schemas.microsoft.com/office/powerpoint/2010/main" val="18512675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864" y="-171400"/>
            <a:ext cx="9227368" cy="1143000"/>
          </a:xfrm>
        </p:spPr>
        <p:txBody>
          <a:bodyPr>
            <a:normAutofit/>
          </a:bodyPr>
          <a:lstStyle/>
          <a:p>
            <a:pPr>
              <a:spcAft>
                <a:spcPts val="1800"/>
              </a:spcAft>
            </a:pPr>
            <a:r>
              <a:rPr lang="ru-RU" sz="2800" b="1" dirty="0">
                <a:solidFill>
                  <a:srgbClr val="002060"/>
                </a:solidFill>
                <a:latin typeface="Comic Sans MS" pitchFamily="66" charset="0"/>
                <a:cs typeface="Times New Roman" pitchFamily="18" charset="0"/>
              </a:rPr>
              <a:t>Инвестиционные преференции</a:t>
            </a:r>
            <a:endParaRPr lang="ru-RU" sz="2800" b="1" dirty="0">
              <a:solidFill>
                <a:srgbClr val="002060"/>
              </a:solidFill>
              <a:latin typeface="Comic Sans MS" pitchFamily="66" charset="0"/>
              <a:cs typeface="Times New Roman" pitchFamily="18" charset="0"/>
            </a:endParaRPr>
          </a:p>
        </p:txBody>
      </p:sp>
      <p:sp>
        <p:nvSpPr>
          <p:cNvPr id="4" name="Номер слайда 3"/>
          <p:cNvSpPr>
            <a:spLocks noGrp="1"/>
          </p:cNvSpPr>
          <p:nvPr>
            <p:ph type="sldNum" sz="quarter" idx="12"/>
          </p:nvPr>
        </p:nvSpPr>
        <p:spPr/>
        <p:txBody>
          <a:bodyPr/>
          <a:lstStyle/>
          <a:p>
            <a:fld id="{BBC8A7F4-4A4C-4460-A1ED-E84328C67051}" type="slidenum">
              <a:rPr lang="ru-RU" smtClean="0"/>
              <a:pPr/>
              <a:t>28</a:t>
            </a:fld>
            <a:endParaRPr lang="ru-RU" dirty="0"/>
          </a:p>
        </p:txBody>
      </p:sp>
      <p:sp>
        <p:nvSpPr>
          <p:cNvPr id="8" name="object 7"/>
          <p:cNvSpPr/>
          <p:nvPr/>
        </p:nvSpPr>
        <p:spPr>
          <a:xfrm>
            <a:off x="566133" y="764704"/>
            <a:ext cx="8077834" cy="0"/>
          </a:xfrm>
          <a:custGeom>
            <a:avLst/>
            <a:gdLst/>
            <a:ahLst/>
            <a:cxnLst/>
            <a:rect l="l" t="t" r="r" b="b"/>
            <a:pathLst>
              <a:path w="8077834">
                <a:moveTo>
                  <a:pt x="0" y="0"/>
                </a:moveTo>
                <a:lnTo>
                  <a:pt x="8077263" y="0"/>
                </a:lnTo>
              </a:path>
            </a:pathLst>
          </a:custGeom>
          <a:ln w="41275">
            <a:solidFill>
              <a:srgbClr val="000080"/>
            </a:solidFill>
          </a:ln>
        </p:spPr>
        <p:txBody>
          <a:bodyPr wrap="square" lIns="0" tIns="0" rIns="0" bIns="0" rtlCol="0"/>
          <a:lstStyle/>
          <a:p>
            <a:endParaRPr/>
          </a:p>
        </p:txBody>
      </p:sp>
      <p:sp>
        <p:nvSpPr>
          <p:cNvPr id="11" name="TextBox 10"/>
          <p:cNvSpPr txBox="1"/>
          <p:nvPr/>
        </p:nvSpPr>
        <p:spPr>
          <a:xfrm>
            <a:off x="251520" y="939492"/>
            <a:ext cx="8630624" cy="4201150"/>
          </a:xfrm>
          <a:prstGeom prst="rect">
            <a:avLst/>
          </a:prstGeom>
          <a:noFill/>
        </p:spPr>
        <p:txBody>
          <a:bodyPr wrap="square" rtlCol="0">
            <a:spAutoFit/>
          </a:bodyPr>
          <a:lstStyle/>
          <a:p>
            <a:pPr algn="just">
              <a:spcAft>
                <a:spcPts val="1800"/>
              </a:spcAft>
            </a:pPr>
            <a:r>
              <a:rPr lang="ru-RU" sz="2400" dirty="0">
                <a:solidFill>
                  <a:srgbClr val="002060"/>
                </a:solidFill>
                <a:latin typeface="Comic Sans MS" pitchFamily="66" charset="0"/>
                <a:cs typeface="Times New Roman" pitchFamily="18" charset="0"/>
              </a:rPr>
              <a:t>Инвестору могут предоставляться следующие преференции:</a:t>
            </a:r>
          </a:p>
          <a:p>
            <a:pPr algn="just">
              <a:spcAft>
                <a:spcPts val="1800"/>
              </a:spcAft>
            </a:pPr>
            <a:r>
              <a:rPr lang="ru-RU" sz="2400" dirty="0">
                <a:solidFill>
                  <a:srgbClr val="002060"/>
                </a:solidFill>
                <a:latin typeface="Comic Sans MS" pitchFamily="66" charset="0"/>
                <a:cs typeface="Times New Roman" pitchFamily="18" charset="0"/>
              </a:rPr>
              <a:t>- освобождение от таможенных пошлин;</a:t>
            </a:r>
          </a:p>
          <a:p>
            <a:pPr algn="just">
              <a:spcAft>
                <a:spcPts val="1800"/>
              </a:spcAft>
            </a:pPr>
            <a:r>
              <a:rPr lang="ru-RU" sz="2400" dirty="0">
                <a:solidFill>
                  <a:srgbClr val="002060"/>
                </a:solidFill>
                <a:latin typeface="Comic Sans MS" pitchFamily="66" charset="0"/>
                <a:cs typeface="Times New Roman" pitchFamily="18" charset="0"/>
              </a:rPr>
              <a:t>- государственные натурные гранты.</a:t>
            </a:r>
          </a:p>
          <a:p>
            <a:pPr algn="just">
              <a:spcAft>
                <a:spcPts val="1800"/>
              </a:spcAft>
            </a:pPr>
            <a:r>
              <a:rPr lang="ru-RU" sz="2400" dirty="0">
                <a:solidFill>
                  <a:srgbClr val="002060"/>
                </a:solidFill>
                <a:latin typeface="Comic Sans MS" pitchFamily="66" charset="0"/>
                <a:cs typeface="Times New Roman" pitchFamily="18" charset="0"/>
              </a:rPr>
              <a:t>По так называемому «инвестиционному приоритетному проекту» предоставляются следующие преференции:</a:t>
            </a:r>
          </a:p>
          <a:p>
            <a:pPr algn="just">
              <a:spcAft>
                <a:spcPts val="1800"/>
              </a:spcAft>
            </a:pPr>
            <a:r>
              <a:rPr lang="ru-RU" sz="2400" dirty="0">
                <a:solidFill>
                  <a:srgbClr val="002060"/>
                </a:solidFill>
                <a:latin typeface="Comic Sans MS" pitchFamily="66" charset="0"/>
                <a:cs typeface="Times New Roman" pitchFamily="18" charset="0"/>
              </a:rPr>
              <a:t>- преференции по налогам;</a:t>
            </a:r>
          </a:p>
          <a:p>
            <a:pPr algn="just">
              <a:spcAft>
                <a:spcPts val="1800"/>
              </a:spcAft>
            </a:pPr>
            <a:r>
              <a:rPr lang="ru-RU" sz="2400" dirty="0">
                <a:solidFill>
                  <a:srgbClr val="002060"/>
                </a:solidFill>
                <a:latin typeface="Comic Sans MS" pitchFamily="66" charset="0"/>
                <a:cs typeface="Times New Roman" pitchFamily="18" charset="0"/>
              </a:rPr>
              <a:t>- инвестиционная субсидия.</a:t>
            </a:r>
            <a:endParaRPr lang="ru-RU" sz="2400" dirty="0">
              <a:solidFill>
                <a:srgbClr val="002060"/>
              </a:solidFill>
              <a:latin typeface="Comic Sans MS" pitchFamily="66" charset="0"/>
              <a:cs typeface="Times New Roman" pitchFamily="18" charset="0"/>
            </a:endParaRPr>
          </a:p>
        </p:txBody>
      </p:sp>
    </p:spTree>
    <p:extLst>
      <p:ext uri="{BB962C8B-B14F-4D97-AF65-F5344CB8AC3E}">
        <p14:creationId xmlns:p14="http://schemas.microsoft.com/office/powerpoint/2010/main" val="16876849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864" y="-171400"/>
            <a:ext cx="9227368" cy="1143000"/>
          </a:xfrm>
        </p:spPr>
        <p:txBody>
          <a:bodyPr>
            <a:normAutofit/>
          </a:bodyPr>
          <a:lstStyle/>
          <a:p>
            <a:pPr>
              <a:spcAft>
                <a:spcPts val="1800"/>
              </a:spcAft>
            </a:pPr>
            <a:r>
              <a:rPr lang="ru-RU" sz="2800" b="1" dirty="0" smtClean="0">
                <a:solidFill>
                  <a:srgbClr val="002060"/>
                </a:solidFill>
                <a:latin typeface="Comic Sans MS" pitchFamily="66" charset="0"/>
                <a:cs typeface="Times New Roman" pitchFamily="18" charset="0"/>
              </a:rPr>
              <a:t>Освобождение </a:t>
            </a:r>
            <a:r>
              <a:rPr lang="ru-RU" sz="2800" b="1" dirty="0">
                <a:solidFill>
                  <a:srgbClr val="002060"/>
                </a:solidFill>
                <a:latin typeface="Comic Sans MS" pitchFamily="66" charset="0"/>
                <a:cs typeface="Times New Roman" pitchFamily="18" charset="0"/>
              </a:rPr>
              <a:t>от таможенных </a:t>
            </a:r>
            <a:r>
              <a:rPr lang="ru-RU" sz="2800" b="1" dirty="0" smtClean="0">
                <a:solidFill>
                  <a:srgbClr val="002060"/>
                </a:solidFill>
                <a:latin typeface="Comic Sans MS" pitchFamily="66" charset="0"/>
                <a:cs typeface="Times New Roman" pitchFamily="18" charset="0"/>
              </a:rPr>
              <a:t>пошлин</a:t>
            </a:r>
            <a:endParaRPr lang="ru-RU" sz="2800" b="1" dirty="0">
              <a:solidFill>
                <a:srgbClr val="002060"/>
              </a:solidFill>
              <a:latin typeface="Comic Sans MS" pitchFamily="66" charset="0"/>
              <a:cs typeface="Times New Roman" pitchFamily="18" charset="0"/>
            </a:endParaRPr>
          </a:p>
        </p:txBody>
      </p:sp>
      <p:sp>
        <p:nvSpPr>
          <p:cNvPr id="4" name="Номер слайда 3"/>
          <p:cNvSpPr>
            <a:spLocks noGrp="1"/>
          </p:cNvSpPr>
          <p:nvPr>
            <p:ph type="sldNum" sz="quarter" idx="12"/>
          </p:nvPr>
        </p:nvSpPr>
        <p:spPr/>
        <p:txBody>
          <a:bodyPr/>
          <a:lstStyle/>
          <a:p>
            <a:fld id="{BBC8A7F4-4A4C-4460-A1ED-E84328C67051}" type="slidenum">
              <a:rPr lang="ru-RU" smtClean="0"/>
              <a:pPr/>
              <a:t>29</a:t>
            </a:fld>
            <a:endParaRPr lang="ru-RU" dirty="0"/>
          </a:p>
        </p:txBody>
      </p:sp>
      <p:sp>
        <p:nvSpPr>
          <p:cNvPr id="8" name="object 7"/>
          <p:cNvSpPr/>
          <p:nvPr/>
        </p:nvSpPr>
        <p:spPr>
          <a:xfrm>
            <a:off x="566133" y="764704"/>
            <a:ext cx="8077834" cy="0"/>
          </a:xfrm>
          <a:custGeom>
            <a:avLst/>
            <a:gdLst/>
            <a:ahLst/>
            <a:cxnLst/>
            <a:rect l="l" t="t" r="r" b="b"/>
            <a:pathLst>
              <a:path w="8077834">
                <a:moveTo>
                  <a:pt x="0" y="0"/>
                </a:moveTo>
                <a:lnTo>
                  <a:pt x="8077263" y="0"/>
                </a:lnTo>
              </a:path>
            </a:pathLst>
          </a:custGeom>
          <a:ln w="41275">
            <a:solidFill>
              <a:srgbClr val="000080"/>
            </a:solidFill>
          </a:ln>
        </p:spPr>
        <p:txBody>
          <a:bodyPr wrap="square" lIns="0" tIns="0" rIns="0" bIns="0" rtlCol="0"/>
          <a:lstStyle/>
          <a:p>
            <a:endParaRPr/>
          </a:p>
        </p:txBody>
      </p:sp>
      <p:sp>
        <p:nvSpPr>
          <p:cNvPr id="11" name="TextBox 10"/>
          <p:cNvSpPr txBox="1"/>
          <p:nvPr/>
        </p:nvSpPr>
        <p:spPr>
          <a:xfrm>
            <a:off x="251520" y="820732"/>
            <a:ext cx="8630624" cy="6093976"/>
          </a:xfrm>
          <a:prstGeom prst="rect">
            <a:avLst/>
          </a:prstGeom>
          <a:noFill/>
        </p:spPr>
        <p:txBody>
          <a:bodyPr wrap="square" rtlCol="0">
            <a:spAutoFit/>
          </a:bodyPr>
          <a:lstStyle/>
          <a:p>
            <a:pPr algn="just">
              <a:spcAft>
                <a:spcPts val="1800"/>
              </a:spcAft>
            </a:pPr>
            <a:r>
              <a:rPr lang="ru-RU" sz="2400" dirty="0" smtClean="0">
                <a:solidFill>
                  <a:srgbClr val="002060"/>
                </a:solidFill>
                <a:latin typeface="Comic Sans MS" pitchFamily="66" charset="0"/>
                <a:cs typeface="Times New Roman" pitchFamily="18" charset="0"/>
              </a:rPr>
              <a:t>Освобождение </a:t>
            </a:r>
            <a:r>
              <a:rPr lang="ru-RU" sz="2400" dirty="0">
                <a:solidFill>
                  <a:srgbClr val="002060"/>
                </a:solidFill>
                <a:latin typeface="Comic Sans MS" pitchFamily="66" charset="0"/>
                <a:cs typeface="Times New Roman" pitchFamily="18" charset="0"/>
              </a:rPr>
              <a:t>от таможенных пошлин предоставляется казахстанским юридическим лицам, осуществляющим инвестиционные проекты по инвестиционному контракту с МИР:</a:t>
            </a:r>
          </a:p>
          <a:p>
            <a:pPr algn="just">
              <a:spcAft>
                <a:spcPts val="1800"/>
              </a:spcAft>
            </a:pPr>
            <a:r>
              <a:rPr lang="ru-RU" sz="2400" dirty="0" smtClean="0">
                <a:solidFill>
                  <a:srgbClr val="002060"/>
                </a:solidFill>
                <a:latin typeface="Comic Sans MS" pitchFamily="66" charset="0"/>
                <a:cs typeface="Times New Roman" pitchFamily="18" charset="0"/>
              </a:rPr>
              <a:t>- </a:t>
            </a:r>
            <a:r>
              <a:rPr lang="ru-RU" sz="2400" dirty="0">
                <a:solidFill>
                  <a:srgbClr val="002060"/>
                </a:solidFill>
                <a:latin typeface="Comic Sans MS" pitchFamily="66" charset="0"/>
                <a:cs typeface="Times New Roman" pitchFamily="18" charset="0"/>
              </a:rPr>
              <a:t>при импорте технологического оборудования и комплектующих к нему предоставляется на срок действия инвестиционного контракта, но не более 5 лет </a:t>
            </a:r>
            <a:r>
              <a:rPr lang="ru-RU" sz="2400" dirty="0" smtClean="0">
                <a:solidFill>
                  <a:srgbClr val="002060"/>
                </a:solidFill>
                <a:latin typeface="Comic Sans MS" pitchFamily="66" charset="0"/>
                <a:cs typeface="Times New Roman" pitchFamily="18" charset="0"/>
              </a:rPr>
              <a:t>с момента регистрации инвестиционного контракта;</a:t>
            </a:r>
          </a:p>
          <a:p>
            <a:pPr algn="just">
              <a:spcAft>
                <a:spcPts val="1800"/>
              </a:spcAft>
            </a:pPr>
            <a:r>
              <a:rPr lang="ru-RU" sz="2400" dirty="0" smtClean="0">
                <a:solidFill>
                  <a:srgbClr val="002060"/>
                </a:solidFill>
                <a:latin typeface="Comic Sans MS" pitchFamily="66" charset="0"/>
                <a:cs typeface="Times New Roman" pitchFamily="18" charset="0"/>
              </a:rPr>
              <a:t>- </a:t>
            </a:r>
            <a:r>
              <a:rPr lang="ru-RU" sz="2400" dirty="0">
                <a:solidFill>
                  <a:srgbClr val="002060"/>
                </a:solidFill>
                <a:latin typeface="Comic Sans MS" pitchFamily="66" charset="0"/>
                <a:cs typeface="Times New Roman" pitchFamily="18" charset="0"/>
              </a:rPr>
              <a:t>при импорте запасных частей к технологическому оборудованию, сырья и/или материалов предоставляется сроком до 5 лет в зависимости от объема инвестиций в фиксированные активы и в случае соответствия инвестиционного проекта перечню приоритетных видов деятельности, утверждаемому Правительством РК</a:t>
            </a:r>
            <a:r>
              <a:rPr lang="ru-RU" sz="2400" dirty="0" smtClean="0">
                <a:solidFill>
                  <a:srgbClr val="002060"/>
                </a:solidFill>
                <a:latin typeface="Comic Sans MS" pitchFamily="66" charset="0"/>
                <a:cs typeface="Times New Roman" pitchFamily="18" charset="0"/>
              </a:rPr>
              <a:t>.</a:t>
            </a:r>
            <a:endParaRPr lang="ru-RU" sz="2400" dirty="0">
              <a:solidFill>
                <a:srgbClr val="002060"/>
              </a:solidFill>
              <a:latin typeface="Comic Sans MS" pitchFamily="66" charset="0"/>
              <a:cs typeface="Times New Roman" pitchFamily="18" charset="0"/>
            </a:endParaRPr>
          </a:p>
        </p:txBody>
      </p:sp>
    </p:spTree>
    <p:extLst>
      <p:ext uri="{BB962C8B-B14F-4D97-AF65-F5344CB8AC3E}">
        <p14:creationId xmlns:p14="http://schemas.microsoft.com/office/powerpoint/2010/main" val="38633828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864" y="-71455"/>
            <a:ext cx="9227368" cy="1143000"/>
          </a:xfrm>
        </p:spPr>
        <p:txBody>
          <a:bodyPr>
            <a:normAutofit/>
          </a:bodyPr>
          <a:lstStyle/>
          <a:p>
            <a:pPr>
              <a:spcAft>
                <a:spcPts val="1800"/>
              </a:spcAft>
            </a:pPr>
            <a:r>
              <a:rPr lang="ru-RU" sz="2800" b="1" dirty="0" smtClean="0">
                <a:solidFill>
                  <a:srgbClr val="002060"/>
                </a:solidFill>
                <a:latin typeface="Comic Sans MS" pitchFamily="66" charset="0"/>
                <a:cs typeface="Times New Roman" pitchFamily="18" charset="0"/>
              </a:rPr>
              <a:t>В</a:t>
            </a:r>
            <a:r>
              <a:rPr lang="ru-RU" sz="2800" b="1" dirty="0" smtClean="0">
                <a:solidFill>
                  <a:srgbClr val="002060"/>
                </a:solidFill>
                <a:latin typeface="Comic Sans MS" pitchFamily="66" charset="0"/>
                <a:cs typeface="Times New Roman" pitchFamily="18" charset="0"/>
              </a:rPr>
              <a:t>озобновляемые источники </a:t>
            </a:r>
            <a:r>
              <a:rPr lang="ru-RU" sz="2800" b="1" dirty="0">
                <a:solidFill>
                  <a:srgbClr val="002060"/>
                </a:solidFill>
                <a:latin typeface="Comic Sans MS" pitchFamily="66" charset="0"/>
                <a:cs typeface="Times New Roman" pitchFamily="18" charset="0"/>
              </a:rPr>
              <a:t>энергии</a:t>
            </a:r>
          </a:p>
        </p:txBody>
      </p:sp>
      <p:sp>
        <p:nvSpPr>
          <p:cNvPr id="4" name="Номер слайда 3"/>
          <p:cNvSpPr>
            <a:spLocks noGrp="1"/>
          </p:cNvSpPr>
          <p:nvPr>
            <p:ph type="sldNum" sz="quarter" idx="12"/>
          </p:nvPr>
        </p:nvSpPr>
        <p:spPr/>
        <p:txBody>
          <a:bodyPr/>
          <a:lstStyle/>
          <a:p>
            <a:fld id="{BBC8A7F4-4A4C-4460-A1ED-E84328C67051}" type="slidenum">
              <a:rPr lang="ru-RU" smtClean="0"/>
              <a:pPr/>
              <a:t>3</a:t>
            </a:fld>
            <a:endParaRPr lang="ru-RU" dirty="0"/>
          </a:p>
        </p:txBody>
      </p:sp>
      <p:sp>
        <p:nvSpPr>
          <p:cNvPr id="8" name="object 7"/>
          <p:cNvSpPr/>
          <p:nvPr/>
        </p:nvSpPr>
        <p:spPr>
          <a:xfrm>
            <a:off x="566133" y="857232"/>
            <a:ext cx="8077834" cy="0"/>
          </a:xfrm>
          <a:custGeom>
            <a:avLst/>
            <a:gdLst/>
            <a:ahLst/>
            <a:cxnLst/>
            <a:rect l="l" t="t" r="r" b="b"/>
            <a:pathLst>
              <a:path w="8077834">
                <a:moveTo>
                  <a:pt x="0" y="0"/>
                </a:moveTo>
                <a:lnTo>
                  <a:pt x="8077263" y="0"/>
                </a:lnTo>
              </a:path>
            </a:pathLst>
          </a:custGeom>
          <a:ln w="41275">
            <a:solidFill>
              <a:srgbClr val="000080"/>
            </a:solidFill>
          </a:ln>
        </p:spPr>
        <p:txBody>
          <a:bodyPr wrap="square" lIns="0" tIns="0" rIns="0" bIns="0" rtlCol="0"/>
          <a:lstStyle/>
          <a:p>
            <a:endParaRPr/>
          </a:p>
        </p:txBody>
      </p:sp>
      <p:sp>
        <p:nvSpPr>
          <p:cNvPr id="11" name="TextBox 10"/>
          <p:cNvSpPr txBox="1"/>
          <p:nvPr/>
        </p:nvSpPr>
        <p:spPr>
          <a:xfrm>
            <a:off x="405872" y="1079816"/>
            <a:ext cx="8398355" cy="2308324"/>
          </a:xfrm>
          <a:prstGeom prst="rect">
            <a:avLst/>
          </a:prstGeom>
          <a:noFill/>
        </p:spPr>
        <p:txBody>
          <a:bodyPr wrap="square" rtlCol="0">
            <a:spAutoFit/>
          </a:bodyPr>
          <a:lstStyle/>
          <a:p>
            <a:pPr algn="just">
              <a:spcAft>
                <a:spcPts val="1800"/>
              </a:spcAft>
            </a:pPr>
            <a:r>
              <a:rPr lang="ru-RU" sz="2400" dirty="0" smtClean="0">
                <a:solidFill>
                  <a:srgbClr val="002060"/>
                </a:solidFill>
                <a:latin typeface="Comic Sans MS" pitchFamily="66" charset="0"/>
                <a:cs typeface="Times New Roman" pitchFamily="18" charset="0"/>
              </a:rPr>
              <a:t>Последний </a:t>
            </a:r>
            <a:r>
              <a:rPr lang="ru-RU" sz="2400" dirty="0">
                <a:solidFill>
                  <a:srgbClr val="002060"/>
                </a:solidFill>
                <a:latin typeface="Comic Sans MS" pitchFamily="66" charset="0"/>
                <a:cs typeface="Times New Roman" pitchFamily="18" charset="0"/>
              </a:rPr>
              <a:t>мировой финансовый кризис и осознание необходимости уменьшать опору на энергоресурсы и воздействие на окружающую среду побудили руководство страны активно сосредоточиться на создании благоприятных условий для использования возобновляемых источников энергии («ВИЭ»).</a:t>
            </a:r>
            <a:endParaRPr lang="ru-RU" sz="2400" dirty="0">
              <a:solidFill>
                <a:srgbClr val="002060"/>
              </a:solidFill>
              <a:latin typeface="Comic Sans MS" pitchFamily="66" charset="0"/>
              <a:cs typeface="Times New Roman" pitchFamily="18" charset="0"/>
            </a:endParaRPr>
          </a:p>
        </p:txBody>
      </p:sp>
    </p:spTree>
    <p:extLst>
      <p:ext uri="{BB962C8B-B14F-4D97-AF65-F5344CB8AC3E}">
        <p14:creationId xmlns:p14="http://schemas.microsoft.com/office/powerpoint/2010/main" val="112387987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864" y="-171400"/>
            <a:ext cx="9227368" cy="1143000"/>
          </a:xfrm>
        </p:spPr>
        <p:txBody>
          <a:bodyPr>
            <a:normAutofit/>
          </a:bodyPr>
          <a:lstStyle/>
          <a:p>
            <a:pPr>
              <a:spcAft>
                <a:spcPts val="1800"/>
              </a:spcAft>
            </a:pPr>
            <a:r>
              <a:rPr lang="ru-RU" sz="2800" b="1" dirty="0">
                <a:solidFill>
                  <a:srgbClr val="002060"/>
                </a:solidFill>
                <a:latin typeface="Comic Sans MS" pitchFamily="66" charset="0"/>
                <a:cs typeface="Times New Roman" pitchFamily="18" charset="0"/>
              </a:rPr>
              <a:t>Освобождение от таможенных пошлин</a:t>
            </a:r>
            <a:endParaRPr lang="ru-RU" sz="2800" b="1" dirty="0">
              <a:solidFill>
                <a:srgbClr val="002060"/>
              </a:solidFill>
              <a:latin typeface="Comic Sans MS" pitchFamily="66" charset="0"/>
              <a:cs typeface="Times New Roman" pitchFamily="18" charset="0"/>
            </a:endParaRPr>
          </a:p>
        </p:txBody>
      </p:sp>
      <p:sp>
        <p:nvSpPr>
          <p:cNvPr id="4" name="Номер слайда 3"/>
          <p:cNvSpPr>
            <a:spLocks noGrp="1"/>
          </p:cNvSpPr>
          <p:nvPr>
            <p:ph type="sldNum" sz="quarter" idx="12"/>
          </p:nvPr>
        </p:nvSpPr>
        <p:spPr/>
        <p:txBody>
          <a:bodyPr/>
          <a:lstStyle/>
          <a:p>
            <a:fld id="{BBC8A7F4-4A4C-4460-A1ED-E84328C67051}" type="slidenum">
              <a:rPr lang="ru-RU" smtClean="0"/>
              <a:pPr/>
              <a:t>30</a:t>
            </a:fld>
            <a:endParaRPr lang="ru-RU" dirty="0"/>
          </a:p>
        </p:txBody>
      </p:sp>
      <p:sp>
        <p:nvSpPr>
          <p:cNvPr id="8" name="object 7"/>
          <p:cNvSpPr/>
          <p:nvPr/>
        </p:nvSpPr>
        <p:spPr>
          <a:xfrm>
            <a:off x="566133" y="764704"/>
            <a:ext cx="8077834" cy="0"/>
          </a:xfrm>
          <a:custGeom>
            <a:avLst/>
            <a:gdLst/>
            <a:ahLst/>
            <a:cxnLst/>
            <a:rect l="l" t="t" r="r" b="b"/>
            <a:pathLst>
              <a:path w="8077834">
                <a:moveTo>
                  <a:pt x="0" y="0"/>
                </a:moveTo>
                <a:lnTo>
                  <a:pt x="8077263" y="0"/>
                </a:lnTo>
              </a:path>
            </a:pathLst>
          </a:custGeom>
          <a:ln w="41275">
            <a:solidFill>
              <a:srgbClr val="000080"/>
            </a:solidFill>
          </a:ln>
        </p:spPr>
        <p:txBody>
          <a:bodyPr wrap="square" lIns="0" tIns="0" rIns="0" bIns="0" rtlCol="0"/>
          <a:lstStyle/>
          <a:p>
            <a:endParaRPr/>
          </a:p>
        </p:txBody>
      </p:sp>
      <p:sp>
        <p:nvSpPr>
          <p:cNvPr id="11" name="TextBox 10"/>
          <p:cNvSpPr txBox="1"/>
          <p:nvPr/>
        </p:nvSpPr>
        <p:spPr>
          <a:xfrm>
            <a:off x="251520" y="1076543"/>
            <a:ext cx="8630624" cy="1200329"/>
          </a:xfrm>
          <a:prstGeom prst="rect">
            <a:avLst/>
          </a:prstGeom>
          <a:noFill/>
        </p:spPr>
        <p:txBody>
          <a:bodyPr wrap="square" rtlCol="0">
            <a:spAutoFit/>
          </a:bodyPr>
          <a:lstStyle/>
          <a:p>
            <a:pPr algn="just">
              <a:spcAft>
                <a:spcPts val="1800"/>
              </a:spcAft>
            </a:pPr>
            <a:r>
              <a:rPr lang="ru-RU" sz="2400" dirty="0">
                <a:solidFill>
                  <a:srgbClr val="002060"/>
                </a:solidFill>
                <a:latin typeface="Comic Sans MS" pitchFamily="66" charset="0"/>
                <a:cs typeface="Times New Roman" pitchFamily="18" charset="0"/>
              </a:rPr>
              <a:t>Таможенный орган должен быть уведомлен о решении МИР о предоставлении освобождения от таможенных пошлин в течение 5 рабочих дней.</a:t>
            </a:r>
            <a:endParaRPr lang="ru-RU" sz="2400" dirty="0">
              <a:solidFill>
                <a:srgbClr val="002060"/>
              </a:solidFill>
              <a:latin typeface="Comic Sans MS" pitchFamily="66" charset="0"/>
              <a:cs typeface="Times New Roman" pitchFamily="18" charset="0"/>
            </a:endParaRPr>
          </a:p>
        </p:txBody>
      </p:sp>
    </p:spTree>
    <p:extLst>
      <p:ext uri="{BB962C8B-B14F-4D97-AF65-F5344CB8AC3E}">
        <p14:creationId xmlns:p14="http://schemas.microsoft.com/office/powerpoint/2010/main" val="301648769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864" y="-171400"/>
            <a:ext cx="9227368" cy="1143000"/>
          </a:xfrm>
        </p:spPr>
        <p:txBody>
          <a:bodyPr>
            <a:normAutofit/>
          </a:bodyPr>
          <a:lstStyle/>
          <a:p>
            <a:pPr>
              <a:spcAft>
                <a:spcPts val="1800"/>
              </a:spcAft>
            </a:pPr>
            <a:r>
              <a:rPr lang="ru-RU" sz="2800" b="1" dirty="0" smtClean="0">
                <a:solidFill>
                  <a:srgbClr val="002060"/>
                </a:solidFill>
                <a:latin typeface="Comic Sans MS" pitchFamily="66" charset="0"/>
                <a:cs typeface="Times New Roman" pitchFamily="18" charset="0"/>
              </a:rPr>
              <a:t>Государственные </a:t>
            </a:r>
            <a:r>
              <a:rPr lang="ru-RU" sz="2800" b="1" dirty="0">
                <a:solidFill>
                  <a:srgbClr val="002060"/>
                </a:solidFill>
                <a:latin typeface="Comic Sans MS" pitchFamily="66" charset="0"/>
                <a:cs typeface="Times New Roman" pitchFamily="18" charset="0"/>
              </a:rPr>
              <a:t>натурные </a:t>
            </a:r>
            <a:r>
              <a:rPr lang="ru-RU" sz="2800" b="1" dirty="0" smtClean="0">
                <a:solidFill>
                  <a:srgbClr val="002060"/>
                </a:solidFill>
                <a:latin typeface="Comic Sans MS" pitchFamily="66" charset="0"/>
                <a:cs typeface="Times New Roman" pitchFamily="18" charset="0"/>
              </a:rPr>
              <a:t>гранты</a:t>
            </a:r>
            <a:endParaRPr lang="ru-RU" sz="2800" b="1" dirty="0">
              <a:solidFill>
                <a:srgbClr val="002060"/>
              </a:solidFill>
              <a:latin typeface="Comic Sans MS" pitchFamily="66" charset="0"/>
              <a:cs typeface="Times New Roman" pitchFamily="18" charset="0"/>
            </a:endParaRPr>
          </a:p>
        </p:txBody>
      </p:sp>
      <p:sp>
        <p:nvSpPr>
          <p:cNvPr id="4" name="Номер слайда 3"/>
          <p:cNvSpPr>
            <a:spLocks noGrp="1"/>
          </p:cNvSpPr>
          <p:nvPr>
            <p:ph type="sldNum" sz="quarter" idx="12"/>
          </p:nvPr>
        </p:nvSpPr>
        <p:spPr/>
        <p:txBody>
          <a:bodyPr/>
          <a:lstStyle/>
          <a:p>
            <a:fld id="{BBC8A7F4-4A4C-4460-A1ED-E84328C67051}" type="slidenum">
              <a:rPr lang="ru-RU" smtClean="0"/>
              <a:pPr/>
              <a:t>31</a:t>
            </a:fld>
            <a:endParaRPr lang="ru-RU" dirty="0"/>
          </a:p>
        </p:txBody>
      </p:sp>
      <p:sp>
        <p:nvSpPr>
          <p:cNvPr id="8" name="object 7"/>
          <p:cNvSpPr/>
          <p:nvPr/>
        </p:nvSpPr>
        <p:spPr>
          <a:xfrm>
            <a:off x="566133" y="764704"/>
            <a:ext cx="8077834" cy="0"/>
          </a:xfrm>
          <a:custGeom>
            <a:avLst/>
            <a:gdLst/>
            <a:ahLst/>
            <a:cxnLst/>
            <a:rect l="l" t="t" r="r" b="b"/>
            <a:pathLst>
              <a:path w="8077834">
                <a:moveTo>
                  <a:pt x="0" y="0"/>
                </a:moveTo>
                <a:lnTo>
                  <a:pt x="8077263" y="0"/>
                </a:lnTo>
              </a:path>
            </a:pathLst>
          </a:custGeom>
          <a:ln w="41275">
            <a:solidFill>
              <a:srgbClr val="000080"/>
            </a:solidFill>
          </a:ln>
        </p:spPr>
        <p:txBody>
          <a:bodyPr wrap="square" lIns="0" tIns="0" rIns="0" bIns="0" rtlCol="0"/>
          <a:lstStyle/>
          <a:p>
            <a:endParaRPr/>
          </a:p>
        </p:txBody>
      </p:sp>
      <p:sp>
        <p:nvSpPr>
          <p:cNvPr id="11" name="TextBox 10"/>
          <p:cNvSpPr txBox="1"/>
          <p:nvPr/>
        </p:nvSpPr>
        <p:spPr>
          <a:xfrm>
            <a:off x="251520" y="939492"/>
            <a:ext cx="8630624" cy="4755148"/>
          </a:xfrm>
          <a:prstGeom prst="rect">
            <a:avLst/>
          </a:prstGeom>
          <a:noFill/>
        </p:spPr>
        <p:txBody>
          <a:bodyPr wrap="square" rtlCol="0">
            <a:spAutoFit/>
          </a:bodyPr>
          <a:lstStyle/>
          <a:p>
            <a:pPr algn="just">
              <a:spcAft>
                <a:spcPts val="1800"/>
              </a:spcAft>
            </a:pPr>
            <a:r>
              <a:rPr lang="ru-RU" sz="2400" dirty="0" smtClean="0">
                <a:solidFill>
                  <a:srgbClr val="002060"/>
                </a:solidFill>
                <a:latin typeface="Comic Sans MS" pitchFamily="66" charset="0"/>
                <a:cs typeface="Times New Roman" pitchFamily="18" charset="0"/>
              </a:rPr>
              <a:t>Инвестору </a:t>
            </a:r>
            <a:r>
              <a:rPr lang="ru-RU" sz="2400" dirty="0">
                <a:solidFill>
                  <a:srgbClr val="002060"/>
                </a:solidFill>
                <a:latin typeface="Comic Sans MS" pitchFamily="66" charset="0"/>
                <a:cs typeface="Times New Roman" pitchFamily="18" charset="0"/>
              </a:rPr>
              <a:t>могут быть предоставлены правительством следующие натурные гранты: земельные участки, здания, сооружения, машины и оборудование, вычислительная техника, измерительные и регулирующие приборы и устройства, транспортные средства (за исключением легкового автотранспорта), производственный и хозяйственный инвентарь.</a:t>
            </a:r>
          </a:p>
          <a:p>
            <a:pPr algn="just">
              <a:spcAft>
                <a:spcPts val="1800"/>
              </a:spcAft>
            </a:pPr>
            <a:r>
              <a:rPr lang="ru-RU" sz="2400" dirty="0" smtClean="0">
                <a:solidFill>
                  <a:srgbClr val="002060"/>
                </a:solidFill>
                <a:latin typeface="Comic Sans MS" pitchFamily="66" charset="0"/>
                <a:cs typeface="Times New Roman" pitchFamily="18" charset="0"/>
              </a:rPr>
              <a:t>Такие </a:t>
            </a:r>
            <a:r>
              <a:rPr lang="ru-RU" sz="2400" dirty="0">
                <a:solidFill>
                  <a:srgbClr val="002060"/>
                </a:solidFill>
                <a:latin typeface="Comic Sans MS" pitchFamily="66" charset="0"/>
                <a:cs typeface="Times New Roman" pitchFamily="18" charset="0"/>
              </a:rPr>
              <a:t>гранты предоставляются во временное безвозмездное пользование либо во временное безвозмездное землепользование с последующей безвозмездной передачей в собственность или землепользование</a:t>
            </a:r>
            <a:r>
              <a:rPr lang="ru-RU" sz="2400" dirty="0" smtClean="0">
                <a:solidFill>
                  <a:srgbClr val="002060"/>
                </a:solidFill>
                <a:latin typeface="Comic Sans MS" pitchFamily="66" charset="0"/>
                <a:cs typeface="Times New Roman" pitchFamily="18" charset="0"/>
              </a:rPr>
              <a:t>.</a:t>
            </a:r>
            <a:endParaRPr lang="ru-RU" sz="2400" dirty="0">
              <a:solidFill>
                <a:srgbClr val="002060"/>
              </a:solidFill>
              <a:latin typeface="Comic Sans MS" pitchFamily="66" charset="0"/>
              <a:cs typeface="Times New Roman" pitchFamily="18" charset="0"/>
            </a:endParaRPr>
          </a:p>
        </p:txBody>
      </p:sp>
    </p:spTree>
    <p:extLst>
      <p:ext uri="{BB962C8B-B14F-4D97-AF65-F5344CB8AC3E}">
        <p14:creationId xmlns:p14="http://schemas.microsoft.com/office/powerpoint/2010/main" val="305898032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864" y="-171400"/>
            <a:ext cx="9227368" cy="1143000"/>
          </a:xfrm>
        </p:spPr>
        <p:txBody>
          <a:bodyPr>
            <a:normAutofit/>
          </a:bodyPr>
          <a:lstStyle/>
          <a:p>
            <a:pPr>
              <a:spcAft>
                <a:spcPts val="1800"/>
              </a:spcAft>
            </a:pPr>
            <a:r>
              <a:rPr lang="ru-RU" sz="2800" b="1" dirty="0">
                <a:solidFill>
                  <a:srgbClr val="002060"/>
                </a:solidFill>
                <a:latin typeface="Comic Sans MS" pitchFamily="66" charset="0"/>
                <a:cs typeface="Times New Roman" pitchFamily="18" charset="0"/>
              </a:rPr>
              <a:t>Государственные натурные гранты</a:t>
            </a:r>
            <a:endParaRPr lang="ru-RU" sz="2800" b="1" dirty="0">
              <a:solidFill>
                <a:srgbClr val="002060"/>
              </a:solidFill>
              <a:latin typeface="Comic Sans MS" pitchFamily="66" charset="0"/>
              <a:cs typeface="Times New Roman" pitchFamily="18" charset="0"/>
            </a:endParaRPr>
          </a:p>
        </p:txBody>
      </p:sp>
      <p:sp>
        <p:nvSpPr>
          <p:cNvPr id="4" name="Номер слайда 3"/>
          <p:cNvSpPr>
            <a:spLocks noGrp="1"/>
          </p:cNvSpPr>
          <p:nvPr>
            <p:ph type="sldNum" sz="quarter" idx="12"/>
          </p:nvPr>
        </p:nvSpPr>
        <p:spPr/>
        <p:txBody>
          <a:bodyPr/>
          <a:lstStyle/>
          <a:p>
            <a:fld id="{BBC8A7F4-4A4C-4460-A1ED-E84328C67051}" type="slidenum">
              <a:rPr lang="ru-RU" smtClean="0"/>
              <a:pPr/>
              <a:t>32</a:t>
            </a:fld>
            <a:endParaRPr lang="ru-RU" dirty="0"/>
          </a:p>
        </p:txBody>
      </p:sp>
      <p:sp>
        <p:nvSpPr>
          <p:cNvPr id="8" name="object 7"/>
          <p:cNvSpPr/>
          <p:nvPr/>
        </p:nvSpPr>
        <p:spPr>
          <a:xfrm>
            <a:off x="566133" y="764704"/>
            <a:ext cx="8077834" cy="0"/>
          </a:xfrm>
          <a:custGeom>
            <a:avLst/>
            <a:gdLst/>
            <a:ahLst/>
            <a:cxnLst/>
            <a:rect l="l" t="t" r="r" b="b"/>
            <a:pathLst>
              <a:path w="8077834">
                <a:moveTo>
                  <a:pt x="0" y="0"/>
                </a:moveTo>
                <a:lnTo>
                  <a:pt x="8077263" y="0"/>
                </a:lnTo>
              </a:path>
            </a:pathLst>
          </a:custGeom>
          <a:ln w="41275">
            <a:solidFill>
              <a:srgbClr val="000080"/>
            </a:solidFill>
          </a:ln>
        </p:spPr>
        <p:txBody>
          <a:bodyPr wrap="square" lIns="0" tIns="0" rIns="0" bIns="0" rtlCol="0"/>
          <a:lstStyle/>
          <a:p>
            <a:endParaRPr/>
          </a:p>
        </p:txBody>
      </p:sp>
      <p:sp>
        <p:nvSpPr>
          <p:cNvPr id="11" name="TextBox 10"/>
          <p:cNvSpPr txBox="1"/>
          <p:nvPr/>
        </p:nvSpPr>
        <p:spPr>
          <a:xfrm>
            <a:off x="251520" y="1076543"/>
            <a:ext cx="8630624" cy="6093976"/>
          </a:xfrm>
          <a:prstGeom prst="rect">
            <a:avLst/>
          </a:prstGeom>
          <a:noFill/>
        </p:spPr>
        <p:txBody>
          <a:bodyPr wrap="square" rtlCol="0">
            <a:spAutoFit/>
          </a:bodyPr>
          <a:lstStyle/>
          <a:p>
            <a:pPr algn="just">
              <a:spcAft>
                <a:spcPts val="1800"/>
              </a:spcAft>
            </a:pPr>
            <a:r>
              <a:rPr lang="ru-RU" sz="2400" dirty="0">
                <a:solidFill>
                  <a:srgbClr val="002060"/>
                </a:solidFill>
                <a:latin typeface="Comic Sans MS" pitchFamily="66" charset="0"/>
                <a:cs typeface="Times New Roman" pitchFamily="18" charset="0"/>
              </a:rPr>
              <a:t>Максимальный размер государственного натурного гранта, оцененного по его рыночной стоимости, не должен превышать 30% от объема инвестиций в фиксированные активы казахстанского юридического лица. При превышении такого порога </a:t>
            </a:r>
            <a:r>
              <a:rPr lang="ru-RU" sz="2400" dirty="0" err="1">
                <a:solidFill>
                  <a:srgbClr val="002060"/>
                </a:solidFill>
                <a:latin typeface="Comic Sans MS" pitchFamily="66" charset="0"/>
                <a:cs typeface="Times New Roman" pitchFamily="18" charset="0"/>
              </a:rPr>
              <a:t>грантополучатель</a:t>
            </a:r>
            <a:r>
              <a:rPr lang="ru-RU" sz="2400" dirty="0">
                <a:solidFill>
                  <a:srgbClr val="002060"/>
                </a:solidFill>
                <a:latin typeface="Comic Sans MS" pitchFamily="66" charset="0"/>
                <a:cs typeface="Times New Roman" pitchFamily="18" charset="0"/>
              </a:rPr>
              <a:t> имеет право получить запрашиваемое имущество с оплатой разницы между его оценочной стоимостью и максимальным размером государственного натурного гранта</a:t>
            </a:r>
            <a:r>
              <a:rPr lang="ru-RU" sz="2400" dirty="0" smtClean="0">
                <a:solidFill>
                  <a:srgbClr val="002060"/>
                </a:solidFill>
                <a:latin typeface="Comic Sans MS" pitchFamily="66" charset="0"/>
                <a:cs typeface="Times New Roman" pitchFamily="18" charset="0"/>
              </a:rPr>
              <a:t>.</a:t>
            </a:r>
          </a:p>
          <a:p>
            <a:pPr algn="just">
              <a:spcAft>
                <a:spcPts val="1800"/>
              </a:spcAft>
            </a:pPr>
            <a:r>
              <a:rPr lang="ru-RU" sz="2400" dirty="0">
                <a:solidFill>
                  <a:srgbClr val="002060"/>
                </a:solidFill>
                <a:latin typeface="Comic Sans MS" pitchFamily="66" charset="0"/>
                <a:cs typeface="Times New Roman" pitchFamily="18" charset="0"/>
              </a:rPr>
              <a:t>МИР предоставляет государственные натурные гранты по согласованию с соответствующим уполномоченным органом по государственному имуществу и/или земельному управлению и органами местного самоуправления.</a:t>
            </a:r>
          </a:p>
          <a:p>
            <a:pPr algn="just">
              <a:spcAft>
                <a:spcPts val="1800"/>
              </a:spcAft>
            </a:pPr>
            <a:endParaRPr lang="ru-RU" sz="2400" dirty="0">
              <a:solidFill>
                <a:srgbClr val="002060"/>
              </a:solidFill>
              <a:latin typeface="Comic Sans MS" pitchFamily="66" charset="0"/>
              <a:cs typeface="Times New Roman" pitchFamily="18" charset="0"/>
            </a:endParaRPr>
          </a:p>
        </p:txBody>
      </p:sp>
    </p:spTree>
    <p:extLst>
      <p:ext uri="{BB962C8B-B14F-4D97-AF65-F5344CB8AC3E}">
        <p14:creationId xmlns:p14="http://schemas.microsoft.com/office/powerpoint/2010/main" val="30693045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864" y="-171400"/>
            <a:ext cx="9227368" cy="1143000"/>
          </a:xfrm>
        </p:spPr>
        <p:txBody>
          <a:bodyPr>
            <a:normAutofit/>
          </a:bodyPr>
          <a:lstStyle/>
          <a:p>
            <a:pPr>
              <a:spcAft>
                <a:spcPts val="1800"/>
              </a:spcAft>
            </a:pPr>
            <a:r>
              <a:rPr lang="ru-RU" sz="2800" b="1" dirty="0" smtClean="0">
                <a:solidFill>
                  <a:srgbClr val="002060"/>
                </a:solidFill>
                <a:latin typeface="Comic Sans MS" pitchFamily="66" charset="0"/>
                <a:cs typeface="Times New Roman" pitchFamily="18" charset="0"/>
              </a:rPr>
              <a:t>Преференции </a:t>
            </a:r>
            <a:r>
              <a:rPr lang="ru-RU" sz="2800" b="1" dirty="0">
                <a:solidFill>
                  <a:srgbClr val="002060"/>
                </a:solidFill>
                <a:latin typeface="Comic Sans MS" pitchFamily="66" charset="0"/>
                <a:cs typeface="Times New Roman" pitchFamily="18" charset="0"/>
              </a:rPr>
              <a:t>по </a:t>
            </a:r>
            <a:r>
              <a:rPr lang="ru-RU" sz="2800" b="1" dirty="0" smtClean="0">
                <a:solidFill>
                  <a:srgbClr val="002060"/>
                </a:solidFill>
                <a:latin typeface="Comic Sans MS" pitchFamily="66" charset="0"/>
                <a:cs typeface="Times New Roman" pitchFamily="18" charset="0"/>
              </a:rPr>
              <a:t>налогам</a:t>
            </a:r>
            <a:endParaRPr lang="ru-RU" sz="2800" b="1" dirty="0">
              <a:solidFill>
                <a:srgbClr val="002060"/>
              </a:solidFill>
              <a:latin typeface="Comic Sans MS" pitchFamily="66" charset="0"/>
              <a:cs typeface="Times New Roman" pitchFamily="18" charset="0"/>
            </a:endParaRPr>
          </a:p>
        </p:txBody>
      </p:sp>
      <p:sp>
        <p:nvSpPr>
          <p:cNvPr id="4" name="Номер слайда 3"/>
          <p:cNvSpPr>
            <a:spLocks noGrp="1"/>
          </p:cNvSpPr>
          <p:nvPr>
            <p:ph type="sldNum" sz="quarter" idx="12"/>
          </p:nvPr>
        </p:nvSpPr>
        <p:spPr/>
        <p:txBody>
          <a:bodyPr/>
          <a:lstStyle/>
          <a:p>
            <a:fld id="{BBC8A7F4-4A4C-4460-A1ED-E84328C67051}" type="slidenum">
              <a:rPr lang="ru-RU" smtClean="0"/>
              <a:pPr/>
              <a:t>33</a:t>
            </a:fld>
            <a:endParaRPr lang="ru-RU" dirty="0"/>
          </a:p>
        </p:txBody>
      </p:sp>
      <p:sp>
        <p:nvSpPr>
          <p:cNvPr id="8" name="object 7"/>
          <p:cNvSpPr/>
          <p:nvPr/>
        </p:nvSpPr>
        <p:spPr>
          <a:xfrm>
            <a:off x="566133" y="692696"/>
            <a:ext cx="8077834" cy="0"/>
          </a:xfrm>
          <a:custGeom>
            <a:avLst/>
            <a:gdLst/>
            <a:ahLst/>
            <a:cxnLst/>
            <a:rect l="l" t="t" r="r" b="b"/>
            <a:pathLst>
              <a:path w="8077834">
                <a:moveTo>
                  <a:pt x="0" y="0"/>
                </a:moveTo>
                <a:lnTo>
                  <a:pt x="8077263" y="0"/>
                </a:lnTo>
              </a:path>
            </a:pathLst>
          </a:custGeom>
          <a:ln w="41275">
            <a:solidFill>
              <a:srgbClr val="000080"/>
            </a:solidFill>
          </a:ln>
        </p:spPr>
        <p:txBody>
          <a:bodyPr wrap="square" lIns="0" tIns="0" rIns="0" bIns="0" rtlCol="0"/>
          <a:lstStyle/>
          <a:p>
            <a:endParaRPr/>
          </a:p>
        </p:txBody>
      </p:sp>
      <p:sp>
        <p:nvSpPr>
          <p:cNvPr id="11" name="TextBox 10"/>
          <p:cNvSpPr txBox="1"/>
          <p:nvPr/>
        </p:nvSpPr>
        <p:spPr>
          <a:xfrm>
            <a:off x="251520" y="692696"/>
            <a:ext cx="8630624" cy="6186309"/>
          </a:xfrm>
          <a:prstGeom prst="rect">
            <a:avLst/>
          </a:prstGeom>
          <a:noFill/>
        </p:spPr>
        <p:txBody>
          <a:bodyPr wrap="square" rtlCol="0">
            <a:spAutoFit/>
          </a:bodyPr>
          <a:lstStyle/>
          <a:p>
            <a:pPr algn="just">
              <a:spcAft>
                <a:spcPts val="1800"/>
              </a:spcAft>
            </a:pPr>
            <a:r>
              <a:rPr lang="ru-RU" sz="2400" dirty="0" smtClean="0">
                <a:solidFill>
                  <a:srgbClr val="002060"/>
                </a:solidFill>
                <a:latin typeface="Comic Sans MS" pitchFamily="66" charset="0"/>
                <a:cs typeface="Times New Roman" pitchFamily="18" charset="0"/>
              </a:rPr>
              <a:t>Преференции </a:t>
            </a:r>
            <a:r>
              <a:rPr lang="ru-RU" sz="2400" dirty="0">
                <a:solidFill>
                  <a:srgbClr val="002060"/>
                </a:solidFill>
                <a:latin typeface="Comic Sans MS" pitchFamily="66" charset="0"/>
                <a:cs typeface="Times New Roman" pitchFamily="18" charset="0"/>
              </a:rPr>
              <a:t>по налогам предоставляются казахстанским юридическим лицам, реализующим инвестиционные приоритетные проекты. Виды преференций по налогам:</a:t>
            </a:r>
          </a:p>
          <a:p>
            <a:pPr algn="just">
              <a:spcAft>
                <a:spcPts val="1800"/>
              </a:spcAft>
            </a:pPr>
            <a:r>
              <a:rPr lang="ru-RU" sz="2400" dirty="0">
                <a:solidFill>
                  <a:srgbClr val="002060"/>
                </a:solidFill>
                <a:latin typeface="Comic Sans MS" pitchFamily="66" charset="0"/>
                <a:cs typeface="Times New Roman" pitchFamily="18" charset="0"/>
              </a:rPr>
              <a:t>- уменьшение суммы исчисленного корпоративного подоходного налога на 100%;</a:t>
            </a:r>
          </a:p>
          <a:p>
            <a:pPr algn="just">
              <a:spcAft>
                <a:spcPts val="1800"/>
              </a:spcAft>
            </a:pPr>
            <a:r>
              <a:rPr lang="ru-RU" sz="2400" dirty="0">
                <a:solidFill>
                  <a:srgbClr val="002060"/>
                </a:solidFill>
                <a:latin typeface="Comic Sans MS" pitchFamily="66" charset="0"/>
                <a:cs typeface="Times New Roman" pitchFamily="18" charset="0"/>
              </a:rPr>
              <a:t>- применение коэффициент 0 к ставкам земельного налога;</a:t>
            </a:r>
          </a:p>
          <a:p>
            <a:pPr algn="just">
              <a:spcAft>
                <a:spcPts val="1800"/>
              </a:spcAft>
            </a:pPr>
            <a:r>
              <a:rPr lang="ru-RU" sz="2400" dirty="0">
                <a:solidFill>
                  <a:srgbClr val="002060"/>
                </a:solidFill>
                <a:latin typeface="Comic Sans MS" pitchFamily="66" charset="0"/>
                <a:cs typeface="Times New Roman" pitchFamily="18" charset="0"/>
              </a:rPr>
              <a:t>- исчисление налога на имущество по ставке 0 процента к налоговой базе.</a:t>
            </a:r>
          </a:p>
          <a:p>
            <a:pPr algn="just">
              <a:spcAft>
                <a:spcPts val="1800"/>
              </a:spcAft>
            </a:pPr>
            <a:r>
              <a:rPr lang="ru-RU" sz="2400" dirty="0">
                <a:solidFill>
                  <a:srgbClr val="002060"/>
                </a:solidFill>
                <a:latin typeface="Comic Sans MS" pitchFamily="66" charset="0"/>
                <a:cs typeface="Times New Roman" pitchFamily="18" charset="0"/>
              </a:rPr>
              <a:t>Инвестиционным контрактом устанавливается срок действия каждого вида преференций по налогам, но не более предельного срока их применения в соответствии с Налоговым кодексом.</a:t>
            </a:r>
            <a:endParaRPr lang="ru-RU" sz="2400" dirty="0">
              <a:solidFill>
                <a:srgbClr val="002060"/>
              </a:solidFill>
              <a:latin typeface="Comic Sans MS" pitchFamily="66" charset="0"/>
              <a:cs typeface="Times New Roman" pitchFamily="18" charset="0"/>
            </a:endParaRPr>
          </a:p>
        </p:txBody>
      </p:sp>
    </p:spTree>
    <p:extLst>
      <p:ext uri="{BB962C8B-B14F-4D97-AF65-F5344CB8AC3E}">
        <p14:creationId xmlns:p14="http://schemas.microsoft.com/office/powerpoint/2010/main" val="187587752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864" y="-171400"/>
            <a:ext cx="9227368" cy="1143000"/>
          </a:xfrm>
        </p:spPr>
        <p:txBody>
          <a:bodyPr>
            <a:normAutofit/>
          </a:bodyPr>
          <a:lstStyle/>
          <a:p>
            <a:pPr>
              <a:spcAft>
                <a:spcPts val="1800"/>
              </a:spcAft>
            </a:pPr>
            <a:r>
              <a:rPr lang="ru-RU" sz="2800" b="1" dirty="0" smtClean="0">
                <a:solidFill>
                  <a:srgbClr val="002060"/>
                </a:solidFill>
                <a:latin typeface="Comic Sans MS" pitchFamily="66" charset="0"/>
                <a:cs typeface="Times New Roman" pitchFamily="18" charset="0"/>
              </a:rPr>
              <a:t>Инвестиционная субсидия</a:t>
            </a:r>
            <a:endParaRPr lang="ru-RU" sz="2800" b="1" dirty="0">
              <a:solidFill>
                <a:srgbClr val="002060"/>
              </a:solidFill>
              <a:latin typeface="Comic Sans MS" pitchFamily="66" charset="0"/>
              <a:cs typeface="Times New Roman" pitchFamily="18" charset="0"/>
            </a:endParaRPr>
          </a:p>
        </p:txBody>
      </p:sp>
      <p:sp>
        <p:nvSpPr>
          <p:cNvPr id="4" name="Номер слайда 3"/>
          <p:cNvSpPr>
            <a:spLocks noGrp="1"/>
          </p:cNvSpPr>
          <p:nvPr>
            <p:ph type="sldNum" sz="quarter" idx="12"/>
          </p:nvPr>
        </p:nvSpPr>
        <p:spPr/>
        <p:txBody>
          <a:bodyPr/>
          <a:lstStyle/>
          <a:p>
            <a:fld id="{BBC8A7F4-4A4C-4460-A1ED-E84328C67051}" type="slidenum">
              <a:rPr lang="ru-RU" smtClean="0"/>
              <a:pPr/>
              <a:t>34</a:t>
            </a:fld>
            <a:endParaRPr lang="ru-RU" dirty="0"/>
          </a:p>
        </p:txBody>
      </p:sp>
      <p:sp>
        <p:nvSpPr>
          <p:cNvPr id="8" name="object 7"/>
          <p:cNvSpPr/>
          <p:nvPr/>
        </p:nvSpPr>
        <p:spPr>
          <a:xfrm>
            <a:off x="566133" y="764704"/>
            <a:ext cx="8077834" cy="0"/>
          </a:xfrm>
          <a:custGeom>
            <a:avLst/>
            <a:gdLst/>
            <a:ahLst/>
            <a:cxnLst/>
            <a:rect l="l" t="t" r="r" b="b"/>
            <a:pathLst>
              <a:path w="8077834">
                <a:moveTo>
                  <a:pt x="0" y="0"/>
                </a:moveTo>
                <a:lnTo>
                  <a:pt x="8077263" y="0"/>
                </a:lnTo>
              </a:path>
            </a:pathLst>
          </a:custGeom>
          <a:ln w="41275">
            <a:solidFill>
              <a:srgbClr val="000080"/>
            </a:solidFill>
          </a:ln>
        </p:spPr>
        <p:txBody>
          <a:bodyPr wrap="square" lIns="0" tIns="0" rIns="0" bIns="0" rtlCol="0"/>
          <a:lstStyle/>
          <a:p>
            <a:endParaRPr/>
          </a:p>
        </p:txBody>
      </p:sp>
      <p:sp>
        <p:nvSpPr>
          <p:cNvPr id="11" name="TextBox 10"/>
          <p:cNvSpPr txBox="1"/>
          <p:nvPr/>
        </p:nvSpPr>
        <p:spPr>
          <a:xfrm>
            <a:off x="251520" y="836712"/>
            <a:ext cx="8630624" cy="5863144"/>
          </a:xfrm>
          <a:prstGeom prst="rect">
            <a:avLst/>
          </a:prstGeom>
          <a:noFill/>
        </p:spPr>
        <p:txBody>
          <a:bodyPr wrap="square" rtlCol="0">
            <a:spAutoFit/>
          </a:bodyPr>
          <a:lstStyle/>
          <a:p>
            <a:pPr algn="just">
              <a:spcAft>
                <a:spcPts val="1800"/>
              </a:spcAft>
            </a:pPr>
            <a:r>
              <a:rPr lang="ru-RU" sz="2400" dirty="0" smtClean="0">
                <a:solidFill>
                  <a:srgbClr val="002060"/>
                </a:solidFill>
                <a:latin typeface="Comic Sans MS" pitchFamily="66" charset="0"/>
                <a:cs typeface="Times New Roman" pitchFamily="18" charset="0"/>
              </a:rPr>
              <a:t>Инвестиционная </a:t>
            </a:r>
            <a:r>
              <a:rPr lang="ru-RU" sz="2400" dirty="0">
                <a:solidFill>
                  <a:srgbClr val="002060"/>
                </a:solidFill>
                <a:latin typeface="Comic Sans MS" pitchFamily="66" charset="0"/>
                <a:cs typeface="Times New Roman" pitchFamily="18" charset="0"/>
              </a:rPr>
              <a:t>субсидия предоставляется в виде возмещения до 30% фактических затрат на строительно-монтажные работы и приобретение оборудования без учета НДС и акцизов, но не превышающих стоимость затрат, предусмотренных пред проектной документацией, имеющей заключение государственной экспертизы.</a:t>
            </a:r>
          </a:p>
          <a:p>
            <a:pPr algn="just">
              <a:spcAft>
                <a:spcPts val="1800"/>
              </a:spcAft>
            </a:pPr>
            <a:r>
              <a:rPr lang="ru-RU" sz="2400" dirty="0" smtClean="0">
                <a:solidFill>
                  <a:srgbClr val="002060"/>
                </a:solidFill>
                <a:latin typeface="Comic Sans MS" pitchFamily="66" charset="0"/>
                <a:cs typeface="Times New Roman" pitchFamily="18" charset="0"/>
              </a:rPr>
              <a:t>График </a:t>
            </a:r>
            <a:r>
              <a:rPr lang="ru-RU" sz="2400" dirty="0">
                <a:solidFill>
                  <a:srgbClr val="002060"/>
                </a:solidFill>
                <a:latin typeface="Comic Sans MS" pitchFamily="66" charset="0"/>
                <a:cs typeface="Times New Roman" pitchFamily="18" charset="0"/>
              </a:rPr>
              <a:t>и годовые выплаты инвестиционной субсидии устанавливаются в рамках инвестиционного контракта путем распределения инвестиционной субсидии равными долями на период в зависимости от объема инвестиций и рентабельности инвестиционного приоритетного проекта, но не менее трех лет после ввода производства в эксплуатацию и до прекращения действия инвестиционного контракта.</a:t>
            </a:r>
            <a:endParaRPr lang="ru-RU" sz="2400" dirty="0">
              <a:solidFill>
                <a:srgbClr val="002060"/>
              </a:solidFill>
              <a:latin typeface="Comic Sans MS" pitchFamily="66" charset="0"/>
              <a:cs typeface="Times New Roman" pitchFamily="18" charset="0"/>
            </a:endParaRPr>
          </a:p>
        </p:txBody>
      </p:sp>
    </p:spTree>
    <p:extLst>
      <p:ext uri="{BB962C8B-B14F-4D97-AF65-F5344CB8AC3E}">
        <p14:creationId xmlns:p14="http://schemas.microsoft.com/office/powerpoint/2010/main" val="422120705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864" y="-171400"/>
            <a:ext cx="9227368" cy="1143000"/>
          </a:xfrm>
        </p:spPr>
        <p:txBody>
          <a:bodyPr>
            <a:normAutofit/>
          </a:bodyPr>
          <a:lstStyle/>
          <a:p>
            <a:pPr>
              <a:spcAft>
                <a:spcPts val="1800"/>
              </a:spcAft>
            </a:pPr>
            <a:r>
              <a:rPr lang="ru-RU" sz="2800" b="1" dirty="0" smtClean="0">
                <a:solidFill>
                  <a:srgbClr val="002060"/>
                </a:solidFill>
                <a:latin typeface="Comic Sans MS" pitchFamily="66" charset="0"/>
                <a:cs typeface="Times New Roman" pitchFamily="18" charset="0"/>
              </a:rPr>
              <a:t>Налогообложение</a:t>
            </a:r>
            <a:endParaRPr lang="ru-RU" sz="2800" b="1" dirty="0">
              <a:solidFill>
                <a:srgbClr val="002060"/>
              </a:solidFill>
              <a:latin typeface="Comic Sans MS" pitchFamily="66" charset="0"/>
              <a:cs typeface="Times New Roman" pitchFamily="18" charset="0"/>
            </a:endParaRPr>
          </a:p>
        </p:txBody>
      </p:sp>
      <p:sp>
        <p:nvSpPr>
          <p:cNvPr id="4" name="Номер слайда 3"/>
          <p:cNvSpPr>
            <a:spLocks noGrp="1"/>
          </p:cNvSpPr>
          <p:nvPr>
            <p:ph type="sldNum" sz="quarter" idx="12"/>
          </p:nvPr>
        </p:nvSpPr>
        <p:spPr/>
        <p:txBody>
          <a:bodyPr/>
          <a:lstStyle/>
          <a:p>
            <a:fld id="{BBC8A7F4-4A4C-4460-A1ED-E84328C67051}" type="slidenum">
              <a:rPr lang="ru-RU" smtClean="0"/>
              <a:pPr/>
              <a:t>35</a:t>
            </a:fld>
            <a:endParaRPr lang="ru-RU" dirty="0"/>
          </a:p>
        </p:txBody>
      </p:sp>
      <p:sp>
        <p:nvSpPr>
          <p:cNvPr id="8" name="object 7"/>
          <p:cNvSpPr/>
          <p:nvPr/>
        </p:nvSpPr>
        <p:spPr>
          <a:xfrm>
            <a:off x="566133" y="764704"/>
            <a:ext cx="8077834" cy="0"/>
          </a:xfrm>
          <a:custGeom>
            <a:avLst/>
            <a:gdLst/>
            <a:ahLst/>
            <a:cxnLst/>
            <a:rect l="l" t="t" r="r" b="b"/>
            <a:pathLst>
              <a:path w="8077834">
                <a:moveTo>
                  <a:pt x="0" y="0"/>
                </a:moveTo>
                <a:lnTo>
                  <a:pt x="8077263" y="0"/>
                </a:lnTo>
              </a:path>
            </a:pathLst>
          </a:custGeom>
          <a:ln w="41275">
            <a:solidFill>
              <a:srgbClr val="000080"/>
            </a:solidFill>
          </a:ln>
        </p:spPr>
        <p:txBody>
          <a:bodyPr wrap="square" lIns="0" tIns="0" rIns="0" bIns="0" rtlCol="0"/>
          <a:lstStyle/>
          <a:p>
            <a:endParaRPr/>
          </a:p>
        </p:txBody>
      </p:sp>
      <p:sp>
        <p:nvSpPr>
          <p:cNvPr id="11" name="TextBox 10"/>
          <p:cNvSpPr txBox="1"/>
          <p:nvPr/>
        </p:nvSpPr>
        <p:spPr>
          <a:xfrm>
            <a:off x="251520" y="1076543"/>
            <a:ext cx="8630624" cy="4893647"/>
          </a:xfrm>
          <a:prstGeom prst="rect">
            <a:avLst/>
          </a:prstGeom>
          <a:noFill/>
        </p:spPr>
        <p:txBody>
          <a:bodyPr wrap="square" rtlCol="0">
            <a:spAutoFit/>
          </a:bodyPr>
          <a:lstStyle/>
          <a:p>
            <a:pPr algn="just">
              <a:spcAft>
                <a:spcPts val="1800"/>
              </a:spcAft>
            </a:pPr>
            <a:r>
              <a:rPr lang="ru-RU" sz="2400" dirty="0" smtClean="0">
                <a:solidFill>
                  <a:srgbClr val="002060"/>
                </a:solidFill>
                <a:latin typeface="Comic Sans MS" pitchFamily="66" charset="0"/>
                <a:cs typeface="Times New Roman" pitchFamily="18" charset="0"/>
              </a:rPr>
              <a:t>Налоговый </a:t>
            </a:r>
            <a:r>
              <a:rPr lang="ru-RU" sz="2400" dirty="0">
                <a:solidFill>
                  <a:srgbClr val="002060"/>
                </a:solidFill>
                <a:latin typeface="Comic Sans MS" pitchFamily="66" charset="0"/>
                <a:cs typeface="Times New Roman" pitchFamily="18" charset="0"/>
              </a:rPr>
              <a:t>кодекс не предусматривает какого-либо специального налогового режима или дополнительных преимуществ по деятельности, относящейся к использованию ВИЭ. Однако, начиная с 1 января 2014 года, исследования и разработки в области ВИЭ включены в список деятельности, соответствующей целям создания специальной экономической зоны «Парка инновационных технологий». Поэтому организациям, осуществляющим соответствующую деятельность на территории таких специальных экономических зон, могут быть предоставлены некоторые налоговые льготы при соблюдении определенных условий.</a:t>
            </a:r>
            <a:endParaRPr lang="ru-RU" sz="2400" dirty="0">
              <a:solidFill>
                <a:srgbClr val="002060"/>
              </a:solidFill>
              <a:latin typeface="Comic Sans MS" pitchFamily="66" charset="0"/>
              <a:cs typeface="Times New Roman" pitchFamily="18" charset="0"/>
            </a:endParaRPr>
          </a:p>
        </p:txBody>
      </p:sp>
    </p:spTree>
    <p:extLst>
      <p:ext uri="{BB962C8B-B14F-4D97-AF65-F5344CB8AC3E}">
        <p14:creationId xmlns:p14="http://schemas.microsoft.com/office/powerpoint/2010/main" val="239403702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864" y="-171400"/>
            <a:ext cx="9227368" cy="1143000"/>
          </a:xfrm>
        </p:spPr>
        <p:txBody>
          <a:bodyPr>
            <a:normAutofit/>
          </a:bodyPr>
          <a:lstStyle/>
          <a:p>
            <a:pPr>
              <a:spcAft>
                <a:spcPts val="1800"/>
              </a:spcAft>
            </a:pPr>
            <a:r>
              <a:rPr lang="ru-RU" sz="2800" b="1" dirty="0" smtClean="0">
                <a:solidFill>
                  <a:srgbClr val="002060"/>
                </a:solidFill>
                <a:latin typeface="Comic Sans MS" pitchFamily="66" charset="0"/>
                <a:cs typeface="Times New Roman" pitchFamily="18" charset="0"/>
              </a:rPr>
              <a:t>Заключение</a:t>
            </a:r>
            <a:endParaRPr lang="ru-RU" sz="2800" b="1" dirty="0">
              <a:solidFill>
                <a:srgbClr val="002060"/>
              </a:solidFill>
              <a:latin typeface="Comic Sans MS" pitchFamily="66" charset="0"/>
              <a:cs typeface="Times New Roman" pitchFamily="18" charset="0"/>
            </a:endParaRPr>
          </a:p>
        </p:txBody>
      </p:sp>
      <p:sp>
        <p:nvSpPr>
          <p:cNvPr id="4" name="Номер слайда 3"/>
          <p:cNvSpPr>
            <a:spLocks noGrp="1"/>
          </p:cNvSpPr>
          <p:nvPr>
            <p:ph type="sldNum" sz="quarter" idx="12"/>
          </p:nvPr>
        </p:nvSpPr>
        <p:spPr/>
        <p:txBody>
          <a:bodyPr/>
          <a:lstStyle/>
          <a:p>
            <a:fld id="{BBC8A7F4-4A4C-4460-A1ED-E84328C67051}" type="slidenum">
              <a:rPr lang="ru-RU" smtClean="0"/>
              <a:pPr/>
              <a:t>36</a:t>
            </a:fld>
            <a:endParaRPr lang="ru-RU" dirty="0"/>
          </a:p>
        </p:txBody>
      </p:sp>
      <p:sp>
        <p:nvSpPr>
          <p:cNvPr id="8" name="object 7"/>
          <p:cNvSpPr/>
          <p:nvPr/>
        </p:nvSpPr>
        <p:spPr>
          <a:xfrm>
            <a:off x="566133" y="764704"/>
            <a:ext cx="8077834" cy="0"/>
          </a:xfrm>
          <a:custGeom>
            <a:avLst/>
            <a:gdLst/>
            <a:ahLst/>
            <a:cxnLst/>
            <a:rect l="l" t="t" r="r" b="b"/>
            <a:pathLst>
              <a:path w="8077834">
                <a:moveTo>
                  <a:pt x="0" y="0"/>
                </a:moveTo>
                <a:lnTo>
                  <a:pt x="8077263" y="0"/>
                </a:lnTo>
              </a:path>
            </a:pathLst>
          </a:custGeom>
          <a:ln w="41275">
            <a:solidFill>
              <a:srgbClr val="000080"/>
            </a:solidFill>
          </a:ln>
        </p:spPr>
        <p:txBody>
          <a:bodyPr wrap="square" lIns="0" tIns="0" rIns="0" bIns="0" rtlCol="0"/>
          <a:lstStyle/>
          <a:p>
            <a:endParaRPr/>
          </a:p>
        </p:txBody>
      </p:sp>
      <p:sp>
        <p:nvSpPr>
          <p:cNvPr id="11" name="TextBox 10"/>
          <p:cNvSpPr txBox="1"/>
          <p:nvPr/>
        </p:nvSpPr>
        <p:spPr>
          <a:xfrm>
            <a:off x="251520" y="1076543"/>
            <a:ext cx="8630624" cy="3416320"/>
          </a:xfrm>
          <a:prstGeom prst="rect">
            <a:avLst/>
          </a:prstGeom>
          <a:noFill/>
        </p:spPr>
        <p:txBody>
          <a:bodyPr wrap="square" rtlCol="0">
            <a:spAutoFit/>
          </a:bodyPr>
          <a:lstStyle/>
          <a:p>
            <a:pPr algn="just">
              <a:spcAft>
                <a:spcPts val="1800"/>
              </a:spcAft>
            </a:pPr>
            <a:r>
              <a:rPr lang="ru-RU" sz="2400" dirty="0">
                <a:solidFill>
                  <a:srgbClr val="002060"/>
                </a:solidFill>
                <a:latin typeface="Comic Sans MS" pitchFamily="66" charset="0"/>
                <a:cs typeface="Times New Roman" pitchFamily="18" charset="0"/>
              </a:rPr>
              <a:t>Из-за географических особенностей потенциал ВИЭ в Казахстане огромен. Руководство страны, следуя мировому тренду, стало уделять больше внимания вопросам развития проектов ВИЭ в республике. Заявлена амбициозная цель - достичь </a:t>
            </a:r>
            <a:r>
              <a:rPr lang="ru-RU" sz="2400" dirty="0" smtClean="0">
                <a:solidFill>
                  <a:srgbClr val="002060"/>
                </a:solidFill>
                <a:latin typeface="Comic Sans MS" pitchFamily="66" charset="0"/>
                <a:cs typeface="Times New Roman" pitchFamily="18" charset="0"/>
              </a:rPr>
              <a:t>3-х процентного </a:t>
            </a:r>
            <a:r>
              <a:rPr lang="ru-RU" sz="2400" dirty="0">
                <a:solidFill>
                  <a:srgbClr val="002060"/>
                </a:solidFill>
                <a:latin typeface="Comic Sans MS" pitchFamily="66" charset="0"/>
                <a:cs typeface="Times New Roman" pitchFamily="18" charset="0"/>
              </a:rPr>
              <a:t>содержания ВИЭ в общем энергетическом балансе государства к 2020 году, хотя это довольно скромный показатель (в Испании к 2020 году планируется довести этот показатель до 40% при сегодняшних 25</a:t>
            </a:r>
            <a:r>
              <a:rPr lang="ru-RU" sz="2400" dirty="0" smtClean="0">
                <a:solidFill>
                  <a:srgbClr val="002060"/>
                </a:solidFill>
                <a:latin typeface="Comic Sans MS" pitchFamily="66" charset="0"/>
                <a:cs typeface="Times New Roman" pitchFamily="18" charset="0"/>
              </a:rPr>
              <a:t>%).</a:t>
            </a:r>
            <a:endParaRPr lang="ru-RU" sz="2400" dirty="0">
              <a:solidFill>
                <a:srgbClr val="002060"/>
              </a:solidFill>
              <a:latin typeface="Comic Sans MS" pitchFamily="66" charset="0"/>
              <a:cs typeface="Times New Roman" pitchFamily="18" charset="0"/>
            </a:endParaRPr>
          </a:p>
        </p:txBody>
      </p:sp>
    </p:spTree>
    <p:extLst>
      <p:ext uri="{BB962C8B-B14F-4D97-AF65-F5344CB8AC3E}">
        <p14:creationId xmlns:p14="http://schemas.microsoft.com/office/powerpoint/2010/main" val="31963890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864" y="-171400"/>
            <a:ext cx="9227368" cy="1143000"/>
          </a:xfrm>
        </p:spPr>
        <p:txBody>
          <a:bodyPr>
            <a:normAutofit/>
          </a:bodyPr>
          <a:lstStyle/>
          <a:p>
            <a:pPr>
              <a:spcAft>
                <a:spcPts val="1800"/>
              </a:spcAft>
            </a:pPr>
            <a:r>
              <a:rPr lang="ru-RU" sz="2800" b="1" dirty="0" smtClean="0">
                <a:solidFill>
                  <a:srgbClr val="002060"/>
                </a:solidFill>
                <a:latin typeface="Comic Sans MS" pitchFamily="66" charset="0"/>
                <a:cs typeface="Times New Roman" pitchFamily="18" charset="0"/>
              </a:rPr>
              <a:t>Заключение</a:t>
            </a:r>
            <a:endParaRPr lang="ru-RU" sz="2800" b="1" dirty="0">
              <a:solidFill>
                <a:srgbClr val="002060"/>
              </a:solidFill>
              <a:latin typeface="Comic Sans MS" pitchFamily="66" charset="0"/>
              <a:cs typeface="Times New Roman" pitchFamily="18" charset="0"/>
            </a:endParaRPr>
          </a:p>
        </p:txBody>
      </p:sp>
      <p:sp>
        <p:nvSpPr>
          <p:cNvPr id="4" name="Номер слайда 3"/>
          <p:cNvSpPr>
            <a:spLocks noGrp="1"/>
          </p:cNvSpPr>
          <p:nvPr>
            <p:ph type="sldNum" sz="quarter" idx="12"/>
          </p:nvPr>
        </p:nvSpPr>
        <p:spPr/>
        <p:txBody>
          <a:bodyPr/>
          <a:lstStyle/>
          <a:p>
            <a:fld id="{BBC8A7F4-4A4C-4460-A1ED-E84328C67051}" type="slidenum">
              <a:rPr lang="ru-RU" smtClean="0"/>
              <a:pPr/>
              <a:t>37</a:t>
            </a:fld>
            <a:endParaRPr lang="ru-RU" dirty="0"/>
          </a:p>
        </p:txBody>
      </p:sp>
      <p:sp>
        <p:nvSpPr>
          <p:cNvPr id="8" name="object 7"/>
          <p:cNvSpPr/>
          <p:nvPr/>
        </p:nvSpPr>
        <p:spPr>
          <a:xfrm>
            <a:off x="566133" y="764704"/>
            <a:ext cx="8077834" cy="0"/>
          </a:xfrm>
          <a:custGeom>
            <a:avLst/>
            <a:gdLst/>
            <a:ahLst/>
            <a:cxnLst/>
            <a:rect l="l" t="t" r="r" b="b"/>
            <a:pathLst>
              <a:path w="8077834">
                <a:moveTo>
                  <a:pt x="0" y="0"/>
                </a:moveTo>
                <a:lnTo>
                  <a:pt x="8077263" y="0"/>
                </a:lnTo>
              </a:path>
            </a:pathLst>
          </a:custGeom>
          <a:ln w="41275">
            <a:solidFill>
              <a:srgbClr val="000080"/>
            </a:solidFill>
          </a:ln>
        </p:spPr>
        <p:txBody>
          <a:bodyPr wrap="square" lIns="0" tIns="0" rIns="0" bIns="0" rtlCol="0"/>
          <a:lstStyle/>
          <a:p>
            <a:endParaRPr/>
          </a:p>
        </p:txBody>
      </p:sp>
      <p:sp>
        <p:nvSpPr>
          <p:cNvPr id="11" name="TextBox 10"/>
          <p:cNvSpPr txBox="1"/>
          <p:nvPr/>
        </p:nvSpPr>
        <p:spPr>
          <a:xfrm>
            <a:off x="251520" y="980728"/>
            <a:ext cx="8630624" cy="5632311"/>
          </a:xfrm>
          <a:prstGeom prst="rect">
            <a:avLst/>
          </a:prstGeom>
          <a:noFill/>
        </p:spPr>
        <p:txBody>
          <a:bodyPr wrap="square" rtlCol="0">
            <a:spAutoFit/>
          </a:bodyPr>
          <a:lstStyle/>
          <a:p>
            <a:pPr algn="just">
              <a:spcAft>
                <a:spcPts val="1800"/>
              </a:spcAft>
            </a:pPr>
            <a:r>
              <a:rPr lang="ru-RU" sz="2400" dirty="0">
                <a:solidFill>
                  <a:srgbClr val="002060"/>
                </a:solidFill>
                <a:latin typeface="Comic Sans MS" pitchFamily="66" charset="0"/>
                <a:cs typeface="Times New Roman" pitchFamily="18" charset="0"/>
              </a:rPr>
              <a:t>Тем не менее, энергетический потенциал ВИЭ, рынок мощностей и законодательство может, наконец, позволить структурировать инвестиционно-привлекательные проекты (</a:t>
            </a:r>
            <a:r>
              <a:rPr lang="ru-RU" sz="2400" dirty="0" err="1">
                <a:solidFill>
                  <a:srgbClr val="002060"/>
                </a:solidFill>
                <a:latin typeface="Comic Sans MS" pitchFamily="66" charset="0"/>
                <a:cs typeface="Times New Roman" pitchFamily="18" charset="0"/>
              </a:rPr>
              <a:t>bankable</a:t>
            </a:r>
            <a:r>
              <a:rPr lang="ru-RU" sz="2400" dirty="0">
                <a:solidFill>
                  <a:srgbClr val="002060"/>
                </a:solidFill>
                <a:latin typeface="Comic Sans MS" pitchFamily="66" charset="0"/>
                <a:cs typeface="Times New Roman" pitchFamily="18" charset="0"/>
              </a:rPr>
              <a:t> </a:t>
            </a:r>
            <a:r>
              <a:rPr lang="ru-RU" sz="2400" dirty="0" err="1">
                <a:solidFill>
                  <a:srgbClr val="002060"/>
                </a:solidFill>
                <a:latin typeface="Comic Sans MS" pitchFamily="66" charset="0"/>
                <a:cs typeface="Times New Roman" pitchFamily="18" charset="0"/>
              </a:rPr>
              <a:t>projects</a:t>
            </a:r>
            <a:r>
              <a:rPr lang="ru-RU" sz="2400" dirty="0">
                <a:solidFill>
                  <a:srgbClr val="002060"/>
                </a:solidFill>
                <a:latin typeface="Comic Sans MS" pitchFamily="66" charset="0"/>
                <a:cs typeface="Times New Roman" pitchFamily="18" charset="0"/>
              </a:rPr>
              <a:t>) по использованию ВИЭ в Казахстане. Потенциальный инвестор может консультироваться с Министерством энергетики, РФЦ и КЕГОК по вопросам реализации проектов строительства электростанций с использованием ВИЭ. Такие проекты будут являться инвестиционными приоритетными проектами и, после заключения инвестиционного контракта с МИР, инвестор может получать инвестиционные преференции в виде освобождения от таможенных пошлин, государственных натурных грантов, преференций по налогам и инвестиционных субсидий.</a:t>
            </a:r>
            <a:endParaRPr lang="ru-RU" sz="2400" dirty="0">
              <a:solidFill>
                <a:srgbClr val="002060"/>
              </a:solidFill>
              <a:latin typeface="Comic Sans MS" pitchFamily="66" charset="0"/>
              <a:cs typeface="Times New Roman" pitchFamily="18" charset="0"/>
            </a:endParaRPr>
          </a:p>
        </p:txBody>
      </p:sp>
    </p:spTree>
    <p:extLst>
      <p:ext uri="{BB962C8B-B14F-4D97-AF65-F5344CB8AC3E}">
        <p14:creationId xmlns:p14="http://schemas.microsoft.com/office/powerpoint/2010/main" val="38162999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864" y="-71455"/>
            <a:ext cx="9227368" cy="1143000"/>
          </a:xfrm>
        </p:spPr>
        <p:txBody>
          <a:bodyPr>
            <a:normAutofit/>
          </a:bodyPr>
          <a:lstStyle/>
          <a:p>
            <a:pPr>
              <a:spcAft>
                <a:spcPts val="1800"/>
              </a:spcAft>
            </a:pPr>
            <a:r>
              <a:rPr lang="ru-RU" sz="2800" b="1" dirty="0" smtClean="0">
                <a:solidFill>
                  <a:srgbClr val="002060"/>
                </a:solidFill>
                <a:latin typeface="Comic Sans MS" pitchFamily="66" charset="0"/>
                <a:cs typeface="Times New Roman" pitchFamily="18" charset="0"/>
              </a:rPr>
              <a:t>Потенциал </a:t>
            </a:r>
            <a:r>
              <a:rPr lang="ru-RU" sz="2800" b="1" dirty="0">
                <a:solidFill>
                  <a:srgbClr val="002060"/>
                </a:solidFill>
                <a:latin typeface="Comic Sans MS" pitchFamily="66" charset="0"/>
                <a:cs typeface="Times New Roman" pitchFamily="18" charset="0"/>
              </a:rPr>
              <a:t>ВИЭ</a:t>
            </a:r>
          </a:p>
        </p:txBody>
      </p:sp>
      <p:sp>
        <p:nvSpPr>
          <p:cNvPr id="4" name="Номер слайда 3"/>
          <p:cNvSpPr>
            <a:spLocks noGrp="1"/>
          </p:cNvSpPr>
          <p:nvPr>
            <p:ph type="sldNum" sz="quarter" idx="12"/>
          </p:nvPr>
        </p:nvSpPr>
        <p:spPr/>
        <p:txBody>
          <a:bodyPr/>
          <a:lstStyle/>
          <a:p>
            <a:fld id="{BBC8A7F4-4A4C-4460-A1ED-E84328C67051}" type="slidenum">
              <a:rPr lang="ru-RU" smtClean="0"/>
              <a:pPr/>
              <a:t>4</a:t>
            </a:fld>
            <a:endParaRPr lang="ru-RU" dirty="0"/>
          </a:p>
        </p:txBody>
      </p:sp>
      <p:sp>
        <p:nvSpPr>
          <p:cNvPr id="8" name="object 7"/>
          <p:cNvSpPr/>
          <p:nvPr/>
        </p:nvSpPr>
        <p:spPr>
          <a:xfrm>
            <a:off x="566133" y="857232"/>
            <a:ext cx="8077834" cy="0"/>
          </a:xfrm>
          <a:custGeom>
            <a:avLst/>
            <a:gdLst/>
            <a:ahLst/>
            <a:cxnLst/>
            <a:rect l="l" t="t" r="r" b="b"/>
            <a:pathLst>
              <a:path w="8077834">
                <a:moveTo>
                  <a:pt x="0" y="0"/>
                </a:moveTo>
                <a:lnTo>
                  <a:pt x="8077263" y="0"/>
                </a:lnTo>
              </a:path>
            </a:pathLst>
          </a:custGeom>
          <a:ln w="41275">
            <a:solidFill>
              <a:srgbClr val="000080"/>
            </a:solidFill>
          </a:ln>
        </p:spPr>
        <p:txBody>
          <a:bodyPr wrap="square" lIns="0" tIns="0" rIns="0" bIns="0" rtlCol="0"/>
          <a:lstStyle/>
          <a:p>
            <a:endParaRPr/>
          </a:p>
        </p:txBody>
      </p:sp>
      <p:sp>
        <p:nvSpPr>
          <p:cNvPr id="11" name="TextBox 10"/>
          <p:cNvSpPr txBox="1"/>
          <p:nvPr/>
        </p:nvSpPr>
        <p:spPr>
          <a:xfrm>
            <a:off x="405872" y="1079816"/>
            <a:ext cx="8398355" cy="4154984"/>
          </a:xfrm>
          <a:prstGeom prst="rect">
            <a:avLst/>
          </a:prstGeom>
          <a:noFill/>
        </p:spPr>
        <p:txBody>
          <a:bodyPr wrap="square" rtlCol="0">
            <a:spAutoFit/>
          </a:bodyPr>
          <a:lstStyle/>
          <a:p>
            <a:pPr algn="just">
              <a:spcAft>
                <a:spcPts val="1800"/>
              </a:spcAft>
            </a:pPr>
            <a:r>
              <a:rPr lang="ru-RU" sz="2400" dirty="0">
                <a:solidFill>
                  <a:srgbClr val="002060"/>
                </a:solidFill>
                <a:latin typeface="Comic Sans MS" pitchFamily="66" charset="0"/>
                <a:cs typeface="Times New Roman" pitchFamily="18" charset="0"/>
              </a:rPr>
              <a:t>19 марта 2010 года президент Республики Казахстан утвердил Государственную программу по форсированному индустриально-инновационного развития в Республике Казахстан на 2010-2014 годы. Далее, в августе 2014 года утверждена Государственная программа индустриально-инновационного развития Республики Казахстан на 2015-2019 годы. Обе программы подтверждают значительный потенциал ВИЭ, таких как вода, ветер и солнечная энергия в Казахстане в краткосрочной и долгосрочной перспективе. </a:t>
            </a:r>
            <a:endParaRPr lang="ru-RU" sz="2400" dirty="0">
              <a:solidFill>
                <a:srgbClr val="002060"/>
              </a:solidFill>
              <a:latin typeface="Comic Sans MS" pitchFamily="66" charset="0"/>
              <a:cs typeface="Times New Roman" pitchFamily="18" charset="0"/>
            </a:endParaRPr>
          </a:p>
        </p:txBody>
      </p:sp>
    </p:spTree>
    <p:extLst>
      <p:ext uri="{BB962C8B-B14F-4D97-AF65-F5344CB8AC3E}">
        <p14:creationId xmlns:p14="http://schemas.microsoft.com/office/powerpoint/2010/main" val="18832199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864" y="-71455"/>
            <a:ext cx="9227368" cy="1143000"/>
          </a:xfrm>
        </p:spPr>
        <p:txBody>
          <a:bodyPr>
            <a:normAutofit/>
          </a:bodyPr>
          <a:lstStyle/>
          <a:p>
            <a:pPr>
              <a:spcAft>
                <a:spcPts val="1800"/>
              </a:spcAft>
            </a:pPr>
            <a:r>
              <a:rPr lang="ru-RU" sz="2800" b="1" dirty="0" smtClean="0">
                <a:solidFill>
                  <a:srgbClr val="002060"/>
                </a:solidFill>
                <a:latin typeface="Comic Sans MS" pitchFamily="66" charset="0"/>
                <a:cs typeface="Times New Roman" pitchFamily="18" charset="0"/>
              </a:rPr>
              <a:t>Энергетический </a:t>
            </a:r>
            <a:r>
              <a:rPr lang="ru-RU" sz="2800" b="1" dirty="0">
                <a:solidFill>
                  <a:srgbClr val="002060"/>
                </a:solidFill>
                <a:latin typeface="Comic Sans MS" pitchFamily="66" charset="0"/>
                <a:cs typeface="Times New Roman" pitchFamily="18" charset="0"/>
              </a:rPr>
              <a:t>потенциал </a:t>
            </a:r>
          </a:p>
        </p:txBody>
      </p:sp>
      <p:sp>
        <p:nvSpPr>
          <p:cNvPr id="4" name="Номер слайда 3"/>
          <p:cNvSpPr>
            <a:spLocks noGrp="1"/>
          </p:cNvSpPr>
          <p:nvPr>
            <p:ph type="sldNum" sz="quarter" idx="12"/>
          </p:nvPr>
        </p:nvSpPr>
        <p:spPr/>
        <p:txBody>
          <a:bodyPr/>
          <a:lstStyle/>
          <a:p>
            <a:fld id="{BBC8A7F4-4A4C-4460-A1ED-E84328C67051}" type="slidenum">
              <a:rPr lang="ru-RU" smtClean="0"/>
              <a:pPr/>
              <a:t>5</a:t>
            </a:fld>
            <a:endParaRPr lang="ru-RU" dirty="0"/>
          </a:p>
        </p:txBody>
      </p:sp>
      <p:sp>
        <p:nvSpPr>
          <p:cNvPr id="8" name="object 7"/>
          <p:cNvSpPr/>
          <p:nvPr/>
        </p:nvSpPr>
        <p:spPr>
          <a:xfrm>
            <a:off x="566133" y="857232"/>
            <a:ext cx="8077834" cy="0"/>
          </a:xfrm>
          <a:custGeom>
            <a:avLst/>
            <a:gdLst/>
            <a:ahLst/>
            <a:cxnLst/>
            <a:rect l="l" t="t" r="r" b="b"/>
            <a:pathLst>
              <a:path w="8077834">
                <a:moveTo>
                  <a:pt x="0" y="0"/>
                </a:moveTo>
                <a:lnTo>
                  <a:pt x="8077263" y="0"/>
                </a:lnTo>
              </a:path>
            </a:pathLst>
          </a:custGeom>
          <a:ln w="41275">
            <a:solidFill>
              <a:srgbClr val="000080"/>
            </a:solidFill>
          </a:ln>
        </p:spPr>
        <p:txBody>
          <a:bodyPr wrap="square" lIns="0" tIns="0" rIns="0" bIns="0" rtlCol="0"/>
          <a:lstStyle/>
          <a:p>
            <a:endParaRPr/>
          </a:p>
        </p:txBody>
      </p:sp>
      <p:sp>
        <p:nvSpPr>
          <p:cNvPr id="11" name="TextBox 10"/>
          <p:cNvSpPr txBox="1"/>
          <p:nvPr/>
        </p:nvSpPr>
        <p:spPr>
          <a:xfrm>
            <a:off x="405872" y="1079816"/>
            <a:ext cx="8398355" cy="4154984"/>
          </a:xfrm>
          <a:prstGeom prst="rect">
            <a:avLst/>
          </a:prstGeom>
          <a:noFill/>
        </p:spPr>
        <p:txBody>
          <a:bodyPr wrap="square" rtlCol="0">
            <a:spAutoFit/>
          </a:bodyPr>
          <a:lstStyle/>
          <a:p>
            <a:pPr algn="just">
              <a:spcAft>
                <a:spcPts val="1800"/>
              </a:spcAft>
            </a:pPr>
            <a:r>
              <a:rPr lang="ru-RU" sz="2400" dirty="0" smtClean="0">
                <a:solidFill>
                  <a:srgbClr val="002060"/>
                </a:solidFill>
                <a:latin typeface="Comic Sans MS" pitchFamily="66" charset="0"/>
                <a:cs typeface="Times New Roman" pitchFamily="18" charset="0"/>
              </a:rPr>
              <a:t>По </a:t>
            </a:r>
            <a:r>
              <a:rPr lang="ru-RU" sz="2400" dirty="0">
                <a:solidFill>
                  <a:srgbClr val="002060"/>
                </a:solidFill>
                <a:latin typeface="Comic Sans MS" pitchFamily="66" charset="0"/>
                <a:cs typeface="Times New Roman" pitchFamily="18" charset="0"/>
              </a:rPr>
              <a:t>расчетам экспертов, энергетический потенциал ветра в Казахстане оценивается в цифру 1 трлн киловатт-часов в год и стране принадлежит первое место в мире по потенциальному объему ветряной энергии на душу населения. Более того, несмотря на географическое положение Казахстана, ресурсы солнечной энергии в стране стабильные и годные благодаря благоприятным климатическим условиям. Исследования показывают, что потенциал солнечной энергии в южных регионах страны составляет 2500-3000 солнечных часов в год.</a:t>
            </a:r>
            <a:endParaRPr lang="ru-RU" sz="2400" dirty="0">
              <a:solidFill>
                <a:srgbClr val="002060"/>
              </a:solidFill>
              <a:latin typeface="Comic Sans MS" pitchFamily="66" charset="0"/>
              <a:cs typeface="Times New Roman" pitchFamily="18" charset="0"/>
            </a:endParaRPr>
          </a:p>
        </p:txBody>
      </p:sp>
    </p:spTree>
    <p:extLst>
      <p:ext uri="{BB962C8B-B14F-4D97-AF65-F5344CB8AC3E}">
        <p14:creationId xmlns:p14="http://schemas.microsoft.com/office/powerpoint/2010/main" val="21271396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864" y="-71455"/>
            <a:ext cx="9227368" cy="1143000"/>
          </a:xfrm>
        </p:spPr>
        <p:txBody>
          <a:bodyPr>
            <a:normAutofit/>
          </a:bodyPr>
          <a:lstStyle/>
          <a:p>
            <a:pPr>
              <a:spcAft>
                <a:spcPts val="1800"/>
              </a:spcAft>
            </a:pPr>
            <a:r>
              <a:rPr lang="ru-RU" sz="2800" b="1" dirty="0">
                <a:solidFill>
                  <a:srgbClr val="002060"/>
                </a:solidFill>
                <a:latin typeface="Comic Sans MS" pitchFamily="66" charset="0"/>
                <a:cs typeface="Times New Roman" pitchFamily="18" charset="0"/>
              </a:rPr>
              <a:t>Энергетический потенциал </a:t>
            </a:r>
            <a:endParaRPr lang="ru-RU" sz="2800" b="1" dirty="0">
              <a:solidFill>
                <a:srgbClr val="002060"/>
              </a:solidFill>
              <a:latin typeface="Comic Sans MS" pitchFamily="66" charset="0"/>
              <a:cs typeface="Times New Roman" pitchFamily="18" charset="0"/>
            </a:endParaRPr>
          </a:p>
        </p:txBody>
      </p:sp>
      <p:sp>
        <p:nvSpPr>
          <p:cNvPr id="4" name="Номер слайда 3"/>
          <p:cNvSpPr>
            <a:spLocks noGrp="1"/>
          </p:cNvSpPr>
          <p:nvPr>
            <p:ph type="sldNum" sz="quarter" idx="12"/>
          </p:nvPr>
        </p:nvSpPr>
        <p:spPr/>
        <p:txBody>
          <a:bodyPr/>
          <a:lstStyle/>
          <a:p>
            <a:fld id="{BBC8A7F4-4A4C-4460-A1ED-E84328C67051}" type="slidenum">
              <a:rPr lang="ru-RU" smtClean="0"/>
              <a:pPr/>
              <a:t>6</a:t>
            </a:fld>
            <a:endParaRPr lang="ru-RU" dirty="0"/>
          </a:p>
        </p:txBody>
      </p:sp>
      <p:sp>
        <p:nvSpPr>
          <p:cNvPr id="8" name="object 7"/>
          <p:cNvSpPr/>
          <p:nvPr/>
        </p:nvSpPr>
        <p:spPr>
          <a:xfrm>
            <a:off x="566133" y="857232"/>
            <a:ext cx="8077834" cy="0"/>
          </a:xfrm>
          <a:custGeom>
            <a:avLst/>
            <a:gdLst/>
            <a:ahLst/>
            <a:cxnLst/>
            <a:rect l="l" t="t" r="r" b="b"/>
            <a:pathLst>
              <a:path w="8077834">
                <a:moveTo>
                  <a:pt x="0" y="0"/>
                </a:moveTo>
                <a:lnTo>
                  <a:pt x="8077263" y="0"/>
                </a:lnTo>
              </a:path>
            </a:pathLst>
          </a:custGeom>
          <a:ln w="41275">
            <a:solidFill>
              <a:srgbClr val="000080"/>
            </a:solidFill>
          </a:ln>
        </p:spPr>
        <p:txBody>
          <a:bodyPr wrap="square" lIns="0" tIns="0" rIns="0" bIns="0" rtlCol="0"/>
          <a:lstStyle/>
          <a:p>
            <a:endParaRPr/>
          </a:p>
        </p:txBody>
      </p:sp>
      <p:sp>
        <p:nvSpPr>
          <p:cNvPr id="11" name="TextBox 10"/>
          <p:cNvSpPr txBox="1"/>
          <p:nvPr/>
        </p:nvSpPr>
        <p:spPr>
          <a:xfrm>
            <a:off x="405872" y="1079816"/>
            <a:ext cx="8398355" cy="3785652"/>
          </a:xfrm>
          <a:prstGeom prst="rect">
            <a:avLst/>
          </a:prstGeom>
          <a:noFill/>
        </p:spPr>
        <p:txBody>
          <a:bodyPr wrap="square" rtlCol="0">
            <a:spAutoFit/>
          </a:bodyPr>
          <a:lstStyle/>
          <a:p>
            <a:pPr algn="just">
              <a:spcAft>
                <a:spcPts val="1800"/>
              </a:spcAft>
            </a:pPr>
            <a:r>
              <a:rPr lang="ru-RU" sz="2400" dirty="0">
                <a:solidFill>
                  <a:srgbClr val="002060"/>
                </a:solidFill>
                <a:latin typeface="Comic Sans MS" pitchFamily="66" charset="0"/>
                <a:cs typeface="Times New Roman" pitchFamily="18" charset="0"/>
              </a:rPr>
              <a:t>Необходимо отметить, что на сегодня относительно мало проектов по альтернативной энергетике, и они в основном осуществляются в сфере ветряной и водной энергетики. В 2010-2011 годах были сданы в эксплуатацию </a:t>
            </a:r>
            <a:r>
              <a:rPr lang="ru-RU" sz="2400" dirty="0" err="1">
                <a:solidFill>
                  <a:srgbClr val="002060"/>
                </a:solidFill>
                <a:latin typeface="Comic Sans MS" pitchFamily="66" charset="0"/>
                <a:cs typeface="Times New Roman" pitchFamily="18" charset="0"/>
              </a:rPr>
              <a:t>Меркенская</a:t>
            </a:r>
            <a:r>
              <a:rPr lang="ru-RU" sz="2400" dirty="0">
                <a:solidFill>
                  <a:srgbClr val="002060"/>
                </a:solidFill>
                <a:latin typeface="Comic Sans MS" pitchFamily="66" charset="0"/>
                <a:cs typeface="Times New Roman" pitchFamily="18" charset="0"/>
              </a:rPr>
              <a:t> ГЭС и первая ветряная электростанция («ВЭС») в </a:t>
            </a:r>
            <a:r>
              <a:rPr lang="ru-RU" sz="2400" dirty="0" err="1">
                <a:solidFill>
                  <a:srgbClr val="002060"/>
                </a:solidFill>
                <a:latin typeface="Comic Sans MS" pitchFamily="66" charset="0"/>
                <a:cs typeface="Times New Roman" pitchFamily="18" charset="0"/>
              </a:rPr>
              <a:t>Ерементау</a:t>
            </a:r>
            <a:r>
              <a:rPr lang="ru-RU" sz="2400" dirty="0">
                <a:solidFill>
                  <a:srgbClr val="002060"/>
                </a:solidFill>
                <a:latin typeface="Comic Sans MS" pitchFamily="66" charset="0"/>
                <a:cs typeface="Times New Roman" pitchFamily="18" charset="0"/>
              </a:rPr>
              <a:t>, </a:t>
            </a:r>
            <a:r>
              <a:rPr lang="ru-RU" sz="2400" dirty="0" err="1">
                <a:solidFill>
                  <a:srgbClr val="002060"/>
                </a:solidFill>
                <a:latin typeface="Comic Sans MS" pitchFamily="66" charset="0"/>
                <a:cs typeface="Times New Roman" pitchFamily="18" charset="0"/>
              </a:rPr>
              <a:t>Акмолинская</a:t>
            </a:r>
            <a:r>
              <a:rPr lang="ru-RU" sz="2400" dirty="0">
                <a:solidFill>
                  <a:srgbClr val="002060"/>
                </a:solidFill>
                <a:latin typeface="Comic Sans MS" pitchFamily="66" charset="0"/>
                <a:cs typeface="Times New Roman" pitchFamily="18" charset="0"/>
              </a:rPr>
              <a:t> область, в 2012 году - первая электростанция, которая работает на солнечной энергии. В 2014 году запущена </a:t>
            </a:r>
            <a:r>
              <a:rPr lang="ru-RU" sz="2400" dirty="0" err="1">
                <a:solidFill>
                  <a:srgbClr val="002060"/>
                </a:solidFill>
                <a:latin typeface="Comic Sans MS" pitchFamily="66" charset="0"/>
                <a:cs typeface="Times New Roman" pitchFamily="18" charset="0"/>
              </a:rPr>
              <a:t>Кордайская</a:t>
            </a:r>
            <a:r>
              <a:rPr lang="ru-RU" sz="2400" dirty="0">
                <a:solidFill>
                  <a:srgbClr val="002060"/>
                </a:solidFill>
                <a:latin typeface="Comic Sans MS" pitchFamily="66" charset="0"/>
                <a:cs typeface="Times New Roman" pitchFamily="18" charset="0"/>
              </a:rPr>
              <a:t> ВЭС мощностью 21 мегаватт, которая будет снабжать электричеством южные регионы Казахстана.</a:t>
            </a:r>
            <a:endParaRPr lang="ru-RU" sz="2400" dirty="0">
              <a:solidFill>
                <a:srgbClr val="002060"/>
              </a:solidFill>
              <a:latin typeface="Comic Sans MS" pitchFamily="66" charset="0"/>
              <a:cs typeface="Times New Roman" pitchFamily="18" charset="0"/>
            </a:endParaRPr>
          </a:p>
        </p:txBody>
      </p:sp>
    </p:spTree>
    <p:extLst>
      <p:ext uri="{BB962C8B-B14F-4D97-AF65-F5344CB8AC3E}">
        <p14:creationId xmlns:p14="http://schemas.microsoft.com/office/powerpoint/2010/main" val="41782986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864" y="-71455"/>
            <a:ext cx="9227368" cy="1143000"/>
          </a:xfrm>
        </p:spPr>
        <p:txBody>
          <a:bodyPr>
            <a:normAutofit/>
          </a:bodyPr>
          <a:lstStyle/>
          <a:p>
            <a:pPr>
              <a:spcAft>
                <a:spcPts val="1800"/>
              </a:spcAft>
            </a:pPr>
            <a:r>
              <a:rPr lang="ru-RU" sz="2800" b="1" dirty="0">
                <a:solidFill>
                  <a:srgbClr val="002060"/>
                </a:solidFill>
                <a:latin typeface="Comic Sans MS" pitchFamily="66" charset="0"/>
                <a:cs typeface="Times New Roman" pitchFamily="18" charset="0"/>
              </a:rPr>
              <a:t>Проекты </a:t>
            </a:r>
            <a:r>
              <a:rPr lang="ru-RU" sz="2800" b="1" dirty="0">
                <a:solidFill>
                  <a:srgbClr val="002060"/>
                </a:solidFill>
                <a:latin typeface="Comic Sans MS" pitchFamily="66" charset="0"/>
                <a:cs typeface="Times New Roman" pitchFamily="18" charset="0"/>
              </a:rPr>
              <a:t>ВИЭ</a:t>
            </a:r>
          </a:p>
        </p:txBody>
      </p:sp>
      <p:sp>
        <p:nvSpPr>
          <p:cNvPr id="4" name="Номер слайда 3"/>
          <p:cNvSpPr>
            <a:spLocks noGrp="1"/>
          </p:cNvSpPr>
          <p:nvPr>
            <p:ph type="sldNum" sz="quarter" idx="12"/>
          </p:nvPr>
        </p:nvSpPr>
        <p:spPr/>
        <p:txBody>
          <a:bodyPr/>
          <a:lstStyle/>
          <a:p>
            <a:fld id="{BBC8A7F4-4A4C-4460-A1ED-E84328C67051}" type="slidenum">
              <a:rPr lang="ru-RU" smtClean="0"/>
              <a:pPr/>
              <a:t>7</a:t>
            </a:fld>
            <a:endParaRPr lang="ru-RU" dirty="0"/>
          </a:p>
        </p:txBody>
      </p:sp>
      <p:sp>
        <p:nvSpPr>
          <p:cNvPr id="8" name="object 7"/>
          <p:cNvSpPr/>
          <p:nvPr/>
        </p:nvSpPr>
        <p:spPr>
          <a:xfrm>
            <a:off x="566133" y="857232"/>
            <a:ext cx="8077834" cy="0"/>
          </a:xfrm>
          <a:custGeom>
            <a:avLst/>
            <a:gdLst/>
            <a:ahLst/>
            <a:cxnLst/>
            <a:rect l="l" t="t" r="r" b="b"/>
            <a:pathLst>
              <a:path w="8077834">
                <a:moveTo>
                  <a:pt x="0" y="0"/>
                </a:moveTo>
                <a:lnTo>
                  <a:pt x="8077263" y="0"/>
                </a:lnTo>
              </a:path>
            </a:pathLst>
          </a:custGeom>
          <a:ln w="41275">
            <a:solidFill>
              <a:srgbClr val="000080"/>
            </a:solidFill>
          </a:ln>
        </p:spPr>
        <p:txBody>
          <a:bodyPr wrap="square" lIns="0" tIns="0" rIns="0" bIns="0" rtlCol="0"/>
          <a:lstStyle/>
          <a:p>
            <a:endParaRPr/>
          </a:p>
        </p:txBody>
      </p:sp>
      <p:sp>
        <p:nvSpPr>
          <p:cNvPr id="11" name="TextBox 10"/>
          <p:cNvSpPr txBox="1"/>
          <p:nvPr/>
        </p:nvSpPr>
        <p:spPr>
          <a:xfrm>
            <a:off x="195757" y="1111384"/>
            <a:ext cx="8696723" cy="4524315"/>
          </a:xfrm>
          <a:prstGeom prst="rect">
            <a:avLst/>
          </a:prstGeom>
          <a:noFill/>
        </p:spPr>
        <p:txBody>
          <a:bodyPr wrap="square" rtlCol="0">
            <a:spAutoFit/>
          </a:bodyPr>
          <a:lstStyle/>
          <a:p>
            <a:pPr algn="just">
              <a:spcAft>
                <a:spcPts val="1800"/>
              </a:spcAft>
            </a:pPr>
            <a:r>
              <a:rPr lang="ru-RU" sz="2400" dirty="0">
                <a:solidFill>
                  <a:srgbClr val="002060"/>
                </a:solidFill>
                <a:latin typeface="Comic Sans MS" pitchFamily="66" charset="0"/>
                <a:cs typeface="Times New Roman" pitchFamily="18" charset="0"/>
              </a:rPr>
              <a:t>Тем не менее, число проектов ВИЭ будет расти и к 2020 году в республике в эксплуатацию введут 34 объекта ВИЭ, куда входят ВЭС, </a:t>
            </a:r>
            <a:r>
              <a:rPr lang="ru-RU" sz="2400" dirty="0" err="1">
                <a:solidFill>
                  <a:srgbClr val="002060"/>
                </a:solidFill>
                <a:latin typeface="Comic Sans MS" pitchFamily="66" charset="0"/>
                <a:cs typeface="Times New Roman" pitchFamily="18" charset="0"/>
              </a:rPr>
              <a:t>гидроэлетростанции</a:t>
            </a:r>
            <a:r>
              <a:rPr lang="ru-RU" sz="2400" dirty="0">
                <a:solidFill>
                  <a:srgbClr val="002060"/>
                </a:solidFill>
                <a:latin typeface="Comic Sans MS" pitchFamily="66" charset="0"/>
                <a:cs typeface="Times New Roman" pitchFamily="18" charset="0"/>
              </a:rPr>
              <a:t> («ГЭС») и солнечные электростанции. Общая мощность новых электростанций составит 1362,34 мегаватта. Больше всего энергии будут вырабатывать 13 ВЭС - 1081 мегаватт. В </a:t>
            </a:r>
            <a:r>
              <a:rPr lang="ru-RU" sz="2400" dirty="0" err="1">
                <a:solidFill>
                  <a:srgbClr val="002060"/>
                </a:solidFill>
                <a:latin typeface="Comic Sans MS" pitchFamily="66" charset="0"/>
                <a:cs typeface="Times New Roman" pitchFamily="18" charset="0"/>
              </a:rPr>
              <a:t>Сарысуском</a:t>
            </a:r>
            <a:r>
              <a:rPr lang="ru-RU" sz="2400" dirty="0">
                <a:solidFill>
                  <a:srgbClr val="002060"/>
                </a:solidFill>
                <a:latin typeface="Comic Sans MS" pitchFamily="66" charset="0"/>
                <a:cs typeface="Times New Roman" pitchFamily="18" charset="0"/>
              </a:rPr>
              <a:t> районе построят ВЭС мощностью 100 мегаватт. В 2015 году заработают ВЭС в Карагандинской и </a:t>
            </a:r>
            <a:r>
              <a:rPr lang="ru-RU" sz="2400" dirty="0" err="1">
                <a:solidFill>
                  <a:srgbClr val="002060"/>
                </a:solidFill>
                <a:latin typeface="Comic Sans MS" pitchFamily="66" charset="0"/>
                <a:cs typeface="Times New Roman" pitchFamily="18" charset="0"/>
              </a:rPr>
              <a:t>Костанайской</a:t>
            </a:r>
            <a:r>
              <a:rPr lang="ru-RU" sz="2400" dirty="0">
                <a:solidFill>
                  <a:srgbClr val="002060"/>
                </a:solidFill>
                <a:latin typeface="Comic Sans MS" pitchFamily="66" charset="0"/>
                <a:cs typeface="Times New Roman" pitchFamily="18" charset="0"/>
              </a:rPr>
              <a:t> областях. Также ВЭС будет построена в городе Форт-Шевченко в </a:t>
            </a:r>
            <a:r>
              <a:rPr lang="ru-RU" sz="2400" dirty="0" err="1">
                <a:solidFill>
                  <a:srgbClr val="002060"/>
                </a:solidFill>
                <a:latin typeface="Comic Sans MS" pitchFamily="66" charset="0"/>
                <a:cs typeface="Times New Roman" pitchFamily="18" charset="0"/>
              </a:rPr>
              <a:t>Мангистауской</a:t>
            </a:r>
            <a:r>
              <a:rPr lang="ru-RU" sz="2400" dirty="0">
                <a:solidFill>
                  <a:srgbClr val="002060"/>
                </a:solidFill>
                <a:latin typeface="Comic Sans MS" pitchFamily="66" charset="0"/>
                <a:cs typeface="Times New Roman" pitchFamily="18" charset="0"/>
              </a:rPr>
              <a:t> области. 17 ГЭС будут давать 205,45 мегаватта. </a:t>
            </a:r>
            <a:endParaRPr lang="ru-RU" sz="2400" dirty="0">
              <a:solidFill>
                <a:srgbClr val="002060"/>
              </a:solidFill>
              <a:latin typeface="Comic Sans MS" pitchFamily="66" charset="0"/>
              <a:cs typeface="Times New Roman" pitchFamily="18" charset="0"/>
            </a:endParaRPr>
          </a:p>
        </p:txBody>
      </p:sp>
    </p:spTree>
    <p:extLst>
      <p:ext uri="{BB962C8B-B14F-4D97-AF65-F5344CB8AC3E}">
        <p14:creationId xmlns:p14="http://schemas.microsoft.com/office/powerpoint/2010/main" val="20392903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864" y="-71455"/>
            <a:ext cx="9227368" cy="1143000"/>
          </a:xfrm>
        </p:spPr>
        <p:txBody>
          <a:bodyPr>
            <a:normAutofit/>
          </a:bodyPr>
          <a:lstStyle/>
          <a:p>
            <a:pPr>
              <a:spcAft>
                <a:spcPts val="1800"/>
              </a:spcAft>
            </a:pPr>
            <a:r>
              <a:rPr lang="ru-RU" sz="2800" b="1" dirty="0" smtClean="0">
                <a:solidFill>
                  <a:srgbClr val="002060"/>
                </a:solidFill>
                <a:latin typeface="Comic Sans MS" pitchFamily="66" charset="0"/>
                <a:cs typeface="Times New Roman" pitchFamily="18" charset="0"/>
              </a:rPr>
              <a:t>Гидроэнергетический </a:t>
            </a:r>
            <a:r>
              <a:rPr lang="ru-RU" sz="2800" b="1" dirty="0">
                <a:solidFill>
                  <a:srgbClr val="002060"/>
                </a:solidFill>
                <a:latin typeface="Comic Sans MS" pitchFamily="66" charset="0"/>
                <a:cs typeface="Times New Roman" pitchFamily="18" charset="0"/>
              </a:rPr>
              <a:t>потенциал </a:t>
            </a:r>
          </a:p>
        </p:txBody>
      </p:sp>
      <p:sp>
        <p:nvSpPr>
          <p:cNvPr id="4" name="Номер слайда 3"/>
          <p:cNvSpPr>
            <a:spLocks noGrp="1"/>
          </p:cNvSpPr>
          <p:nvPr>
            <p:ph type="sldNum" sz="quarter" idx="12"/>
          </p:nvPr>
        </p:nvSpPr>
        <p:spPr/>
        <p:txBody>
          <a:bodyPr/>
          <a:lstStyle/>
          <a:p>
            <a:fld id="{BBC8A7F4-4A4C-4460-A1ED-E84328C67051}" type="slidenum">
              <a:rPr lang="ru-RU" smtClean="0"/>
              <a:pPr/>
              <a:t>8</a:t>
            </a:fld>
            <a:endParaRPr lang="ru-RU" dirty="0"/>
          </a:p>
        </p:txBody>
      </p:sp>
      <p:sp>
        <p:nvSpPr>
          <p:cNvPr id="8" name="object 7"/>
          <p:cNvSpPr/>
          <p:nvPr/>
        </p:nvSpPr>
        <p:spPr>
          <a:xfrm>
            <a:off x="566133" y="857232"/>
            <a:ext cx="8077834" cy="0"/>
          </a:xfrm>
          <a:custGeom>
            <a:avLst/>
            <a:gdLst/>
            <a:ahLst/>
            <a:cxnLst/>
            <a:rect l="l" t="t" r="r" b="b"/>
            <a:pathLst>
              <a:path w="8077834">
                <a:moveTo>
                  <a:pt x="0" y="0"/>
                </a:moveTo>
                <a:lnTo>
                  <a:pt x="8077263" y="0"/>
                </a:lnTo>
              </a:path>
            </a:pathLst>
          </a:custGeom>
          <a:ln w="41275">
            <a:solidFill>
              <a:srgbClr val="000080"/>
            </a:solidFill>
          </a:ln>
        </p:spPr>
        <p:txBody>
          <a:bodyPr wrap="square" lIns="0" tIns="0" rIns="0" bIns="0" rtlCol="0"/>
          <a:lstStyle/>
          <a:p>
            <a:endParaRPr/>
          </a:p>
        </p:txBody>
      </p:sp>
      <p:sp>
        <p:nvSpPr>
          <p:cNvPr id="11" name="TextBox 10"/>
          <p:cNvSpPr txBox="1"/>
          <p:nvPr/>
        </p:nvSpPr>
        <p:spPr>
          <a:xfrm>
            <a:off x="467544" y="980728"/>
            <a:ext cx="8176423" cy="5262979"/>
          </a:xfrm>
          <a:prstGeom prst="rect">
            <a:avLst/>
          </a:prstGeom>
          <a:noFill/>
        </p:spPr>
        <p:txBody>
          <a:bodyPr wrap="square" rtlCol="0">
            <a:spAutoFit/>
          </a:bodyPr>
          <a:lstStyle/>
          <a:p>
            <a:pPr algn="just">
              <a:spcAft>
                <a:spcPts val="1800"/>
              </a:spcAft>
            </a:pPr>
            <a:r>
              <a:rPr lang="ru-RU" sz="2400" dirty="0">
                <a:solidFill>
                  <a:srgbClr val="002060"/>
                </a:solidFill>
                <a:latin typeface="Comic Sans MS" pitchFamily="66" charset="0"/>
                <a:cs typeface="Times New Roman" pitchFamily="18" charset="0"/>
              </a:rPr>
              <a:t>Основной гидроэнергетический потенциал сосредоточен в </a:t>
            </a:r>
            <a:r>
              <a:rPr lang="ru-RU" sz="2400" dirty="0" err="1">
                <a:solidFill>
                  <a:srgbClr val="002060"/>
                </a:solidFill>
                <a:latin typeface="Comic Sans MS" pitchFamily="66" charset="0"/>
                <a:cs typeface="Times New Roman" pitchFamily="18" charset="0"/>
              </a:rPr>
              <a:t>Алматинской</a:t>
            </a:r>
            <a:r>
              <a:rPr lang="ru-RU" sz="2400" dirty="0">
                <a:solidFill>
                  <a:srgbClr val="002060"/>
                </a:solidFill>
                <a:latin typeface="Comic Sans MS" pitchFamily="66" charset="0"/>
                <a:cs typeface="Times New Roman" pitchFamily="18" charset="0"/>
              </a:rPr>
              <a:t> области. К 2020 году там планируется постройка 11 ГЭС. Вдобавок, </a:t>
            </a:r>
            <a:r>
              <a:rPr lang="ru-RU" sz="2400" dirty="0" err="1">
                <a:solidFill>
                  <a:srgbClr val="002060"/>
                </a:solidFill>
                <a:latin typeface="Comic Sans MS" pitchFamily="66" charset="0"/>
                <a:cs typeface="Times New Roman" pitchFamily="18" charset="0"/>
              </a:rPr>
              <a:t>ГЭСы</a:t>
            </a:r>
            <a:r>
              <a:rPr lang="ru-RU" sz="2400" dirty="0">
                <a:solidFill>
                  <a:srgbClr val="002060"/>
                </a:solidFill>
                <a:latin typeface="Comic Sans MS" pitchFamily="66" charset="0"/>
                <a:cs typeface="Times New Roman" pitchFamily="18" charset="0"/>
              </a:rPr>
              <a:t> будут построены в Восточно-Казахстанской, Джамбульской и Южно-Казахстанской областях. Также, планируется сооружение 4 солнечных электростанций суммарной мощностью в 76 мегаватт. Проектируемые мощности будут беспрецедентным показателем для республики, но они очень скромны по сравнению с другими странами, где давно уже работают с проектами иного порядка. Например, только за 2012 год США и Китай ввели по 13 гигаватт новых генерирующих мощностей на базе ВЭС.</a:t>
            </a:r>
            <a:endParaRPr lang="ru-RU" sz="2400" dirty="0">
              <a:solidFill>
                <a:srgbClr val="002060"/>
              </a:solidFill>
              <a:latin typeface="Comic Sans MS" pitchFamily="66" charset="0"/>
              <a:cs typeface="Times New Roman" pitchFamily="18" charset="0"/>
            </a:endParaRPr>
          </a:p>
        </p:txBody>
      </p:sp>
    </p:spTree>
    <p:extLst>
      <p:ext uri="{BB962C8B-B14F-4D97-AF65-F5344CB8AC3E}">
        <p14:creationId xmlns:p14="http://schemas.microsoft.com/office/powerpoint/2010/main" val="8849493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864" y="-71455"/>
            <a:ext cx="9227368" cy="1143000"/>
          </a:xfrm>
        </p:spPr>
        <p:txBody>
          <a:bodyPr>
            <a:normAutofit/>
          </a:bodyPr>
          <a:lstStyle/>
          <a:p>
            <a:pPr>
              <a:spcAft>
                <a:spcPts val="1800"/>
              </a:spcAft>
            </a:pPr>
            <a:r>
              <a:rPr lang="ru-RU" sz="2800" b="1" dirty="0">
                <a:solidFill>
                  <a:srgbClr val="002060"/>
                </a:solidFill>
                <a:latin typeface="Comic Sans MS" pitchFamily="66" charset="0"/>
                <a:cs typeface="Times New Roman" pitchFamily="18" charset="0"/>
              </a:rPr>
              <a:t>Гидроэнергетический потенциал </a:t>
            </a:r>
            <a:endParaRPr lang="ru-RU" sz="2800" b="1" dirty="0">
              <a:solidFill>
                <a:srgbClr val="002060"/>
              </a:solidFill>
              <a:latin typeface="Comic Sans MS" pitchFamily="66" charset="0"/>
              <a:cs typeface="Times New Roman" pitchFamily="18" charset="0"/>
            </a:endParaRPr>
          </a:p>
        </p:txBody>
      </p:sp>
      <p:sp>
        <p:nvSpPr>
          <p:cNvPr id="4" name="Номер слайда 3"/>
          <p:cNvSpPr>
            <a:spLocks noGrp="1"/>
          </p:cNvSpPr>
          <p:nvPr>
            <p:ph type="sldNum" sz="quarter" idx="12"/>
          </p:nvPr>
        </p:nvSpPr>
        <p:spPr/>
        <p:txBody>
          <a:bodyPr/>
          <a:lstStyle/>
          <a:p>
            <a:fld id="{BBC8A7F4-4A4C-4460-A1ED-E84328C67051}" type="slidenum">
              <a:rPr lang="ru-RU" smtClean="0"/>
              <a:pPr/>
              <a:t>9</a:t>
            </a:fld>
            <a:endParaRPr lang="ru-RU" dirty="0"/>
          </a:p>
        </p:txBody>
      </p:sp>
      <p:sp>
        <p:nvSpPr>
          <p:cNvPr id="8" name="object 7"/>
          <p:cNvSpPr/>
          <p:nvPr/>
        </p:nvSpPr>
        <p:spPr>
          <a:xfrm>
            <a:off x="566133" y="857232"/>
            <a:ext cx="8077834" cy="0"/>
          </a:xfrm>
          <a:custGeom>
            <a:avLst/>
            <a:gdLst/>
            <a:ahLst/>
            <a:cxnLst/>
            <a:rect l="l" t="t" r="r" b="b"/>
            <a:pathLst>
              <a:path w="8077834">
                <a:moveTo>
                  <a:pt x="0" y="0"/>
                </a:moveTo>
                <a:lnTo>
                  <a:pt x="8077263" y="0"/>
                </a:lnTo>
              </a:path>
            </a:pathLst>
          </a:custGeom>
          <a:ln w="41275">
            <a:solidFill>
              <a:srgbClr val="000080"/>
            </a:solidFill>
          </a:ln>
        </p:spPr>
        <p:txBody>
          <a:bodyPr wrap="square" lIns="0" tIns="0" rIns="0" bIns="0" rtlCol="0"/>
          <a:lstStyle/>
          <a:p>
            <a:endParaRPr/>
          </a:p>
        </p:txBody>
      </p:sp>
      <p:sp>
        <p:nvSpPr>
          <p:cNvPr id="11" name="TextBox 10"/>
          <p:cNvSpPr txBox="1"/>
          <p:nvPr/>
        </p:nvSpPr>
        <p:spPr>
          <a:xfrm>
            <a:off x="179512" y="1031532"/>
            <a:ext cx="8624715" cy="4385816"/>
          </a:xfrm>
          <a:prstGeom prst="rect">
            <a:avLst/>
          </a:prstGeom>
          <a:noFill/>
        </p:spPr>
        <p:txBody>
          <a:bodyPr wrap="square" rtlCol="0">
            <a:spAutoFit/>
          </a:bodyPr>
          <a:lstStyle/>
          <a:p>
            <a:pPr algn="just">
              <a:spcAft>
                <a:spcPts val="1800"/>
              </a:spcAft>
            </a:pPr>
            <a:r>
              <a:rPr lang="ru-RU" sz="2400" dirty="0">
                <a:solidFill>
                  <a:srgbClr val="002060"/>
                </a:solidFill>
                <a:latin typeface="Comic Sans MS" pitchFamily="66" charset="0"/>
                <a:cs typeface="Times New Roman" pitchFamily="18" charset="0"/>
              </a:rPr>
              <a:t>Необходимо отметить, что на сегодня относительно мало проектов по альтернативной энергетике, и они в основном осуществляются в сфере ветряной и водной энергетики. В 2010-2011 годах были сданы в эксплуатацию </a:t>
            </a:r>
            <a:r>
              <a:rPr lang="ru-RU" sz="2400" dirty="0" err="1">
                <a:solidFill>
                  <a:srgbClr val="002060"/>
                </a:solidFill>
                <a:latin typeface="Comic Sans MS" pitchFamily="66" charset="0"/>
                <a:cs typeface="Times New Roman" pitchFamily="18" charset="0"/>
              </a:rPr>
              <a:t>Меркенская</a:t>
            </a:r>
            <a:r>
              <a:rPr lang="ru-RU" sz="2400" dirty="0">
                <a:solidFill>
                  <a:srgbClr val="002060"/>
                </a:solidFill>
                <a:latin typeface="Comic Sans MS" pitchFamily="66" charset="0"/>
                <a:cs typeface="Times New Roman" pitchFamily="18" charset="0"/>
              </a:rPr>
              <a:t> ГЭС и первая ветряная электростанция («ВЭС») в </a:t>
            </a:r>
            <a:r>
              <a:rPr lang="ru-RU" sz="2400" dirty="0" err="1">
                <a:solidFill>
                  <a:srgbClr val="002060"/>
                </a:solidFill>
                <a:latin typeface="Comic Sans MS" pitchFamily="66" charset="0"/>
                <a:cs typeface="Times New Roman" pitchFamily="18" charset="0"/>
              </a:rPr>
              <a:t>Ерементау</a:t>
            </a:r>
            <a:r>
              <a:rPr lang="ru-RU" sz="2400" dirty="0">
                <a:solidFill>
                  <a:srgbClr val="002060"/>
                </a:solidFill>
                <a:latin typeface="Comic Sans MS" pitchFamily="66" charset="0"/>
                <a:cs typeface="Times New Roman" pitchFamily="18" charset="0"/>
              </a:rPr>
              <a:t>, </a:t>
            </a:r>
            <a:r>
              <a:rPr lang="ru-RU" sz="2400" dirty="0" err="1">
                <a:solidFill>
                  <a:srgbClr val="002060"/>
                </a:solidFill>
                <a:latin typeface="Comic Sans MS" pitchFamily="66" charset="0"/>
                <a:cs typeface="Times New Roman" pitchFamily="18" charset="0"/>
              </a:rPr>
              <a:t>Акмолинская</a:t>
            </a:r>
            <a:r>
              <a:rPr lang="ru-RU" sz="2400" dirty="0">
                <a:solidFill>
                  <a:srgbClr val="002060"/>
                </a:solidFill>
                <a:latin typeface="Comic Sans MS" pitchFamily="66" charset="0"/>
                <a:cs typeface="Times New Roman" pitchFamily="18" charset="0"/>
              </a:rPr>
              <a:t> область, в 2012 году - первая электростанция, которая работает на солнечной энергии. В 2014 году запущена </a:t>
            </a:r>
            <a:r>
              <a:rPr lang="ru-RU" sz="2400" dirty="0" err="1">
                <a:solidFill>
                  <a:srgbClr val="002060"/>
                </a:solidFill>
                <a:latin typeface="Comic Sans MS" pitchFamily="66" charset="0"/>
                <a:cs typeface="Times New Roman" pitchFamily="18" charset="0"/>
              </a:rPr>
              <a:t>Кордайская</a:t>
            </a:r>
            <a:r>
              <a:rPr lang="ru-RU" sz="2400" dirty="0">
                <a:solidFill>
                  <a:srgbClr val="002060"/>
                </a:solidFill>
                <a:latin typeface="Comic Sans MS" pitchFamily="66" charset="0"/>
                <a:cs typeface="Times New Roman" pitchFamily="18" charset="0"/>
              </a:rPr>
              <a:t> ВЭС мощностью 21 мегаватт, которая будет снабжать электричеством южные регионы Казахстана.</a:t>
            </a:r>
          </a:p>
          <a:p>
            <a:pPr algn="just">
              <a:spcAft>
                <a:spcPts val="1800"/>
              </a:spcAft>
            </a:pPr>
            <a:endParaRPr lang="ru-RU" sz="2400" dirty="0">
              <a:solidFill>
                <a:srgbClr val="002060"/>
              </a:solidFill>
              <a:latin typeface="Comic Sans MS" pitchFamily="66" charset="0"/>
              <a:cs typeface="Times New Roman" pitchFamily="18" charset="0"/>
            </a:endParaRPr>
          </a:p>
        </p:txBody>
      </p:sp>
    </p:spTree>
    <p:extLst>
      <p:ext uri="{BB962C8B-B14F-4D97-AF65-F5344CB8AC3E}">
        <p14:creationId xmlns:p14="http://schemas.microsoft.com/office/powerpoint/2010/main" val="3107585610"/>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14636</TotalTime>
  <Words>2598</Words>
  <Application>Microsoft Office PowerPoint</Application>
  <PresentationFormat>Экран (4:3)</PresentationFormat>
  <Paragraphs>159</Paragraphs>
  <Slides>37</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37</vt:i4>
      </vt:variant>
    </vt:vector>
  </HeadingPairs>
  <TitlesOfParts>
    <vt:vector size="42" baseType="lpstr">
      <vt:lpstr>Arial</vt:lpstr>
      <vt:lpstr>Calibri</vt:lpstr>
      <vt:lpstr>Comic Sans MS</vt:lpstr>
      <vt:lpstr>Times New Roman</vt:lpstr>
      <vt:lpstr>Тема Office</vt:lpstr>
      <vt:lpstr>Презентация PowerPoint</vt:lpstr>
      <vt:lpstr>Введение</vt:lpstr>
      <vt:lpstr>Возобновляемые источники энергии</vt:lpstr>
      <vt:lpstr>Потенциал ВИЭ</vt:lpstr>
      <vt:lpstr>Энергетический потенциал </vt:lpstr>
      <vt:lpstr>Энергетический потенциал </vt:lpstr>
      <vt:lpstr>Проекты ВИЭ</vt:lpstr>
      <vt:lpstr>Гидроэнергетический потенциал </vt:lpstr>
      <vt:lpstr>Гидроэнергетический потенциал </vt:lpstr>
      <vt:lpstr>«Зеленая экономика» </vt:lpstr>
      <vt:lpstr>Инвестиции в ВИЭ</vt:lpstr>
      <vt:lpstr>Источники энергоресурсов</vt:lpstr>
      <vt:lpstr>Источники энергоресурсов</vt:lpstr>
      <vt:lpstr>Законодательство в области использования ВИЭ</vt:lpstr>
      <vt:lpstr>Законодательство в области использования ВИЭ</vt:lpstr>
      <vt:lpstr>Уполномоченные органы</vt:lpstr>
      <vt:lpstr>Уполномоченные органы</vt:lpstr>
      <vt:lpstr>Государственная поддержка развития ВИЭ</vt:lpstr>
      <vt:lpstr>Государственная поддержка развития ВИЭ</vt:lpstr>
      <vt:lpstr>Государственная поддержка развития ВИЭ</vt:lpstr>
      <vt:lpstr>Государственная поддержка развития ВИЭ</vt:lpstr>
      <vt:lpstr>Государственная поддержка развития ВИЭ</vt:lpstr>
      <vt:lpstr>Государственная поддержка развития ВИЭ</vt:lpstr>
      <vt:lpstr>Государственная поддержка развития ВИЭ</vt:lpstr>
      <vt:lpstr>Государственная поддержка развития ВИЭ</vt:lpstr>
      <vt:lpstr>Распределение земель для объектов, использующих ВИЭ</vt:lpstr>
      <vt:lpstr>Инвестиционные преференции</vt:lpstr>
      <vt:lpstr>Инвестиционные преференции</vt:lpstr>
      <vt:lpstr>Освобождение от таможенных пошлин</vt:lpstr>
      <vt:lpstr>Освобождение от таможенных пошлин</vt:lpstr>
      <vt:lpstr>Государственные натурные гранты</vt:lpstr>
      <vt:lpstr>Государственные натурные гранты</vt:lpstr>
      <vt:lpstr>Преференции по налогам</vt:lpstr>
      <vt:lpstr>Инвестиционная субсидия</vt:lpstr>
      <vt:lpstr>Налогообложение</vt:lpstr>
      <vt:lpstr>Заключение</vt:lpstr>
      <vt:lpstr>Заключение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Vladimir</cp:lastModifiedBy>
  <cp:revision>1514</cp:revision>
  <dcterms:created xsi:type="dcterms:W3CDTF">2018-10-18T08:08:24Z</dcterms:created>
  <dcterms:modified xsi:type="dcterms:W3CDTF">2020-10-01T07:59:57Z</dcterms:modified>
</cp:coreProperties>
</file>